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72" r:id="rId4"/>
    <p:sldMasterId id="2147483684" r:id="rId5"/>
  </p:sldMasterIdLst>
  <p:notesMasterIdLst>
    <p:notesMasterId r:id="rId16"/>
  </p:notesMasterIdLst>
  <p:sldIdLst>
    <p:sldId id="256" r:id="rId6"/>
    <p:sldId id="447" r:id="rId7"/>
    <p:sldId id="448" r:id="rId8"/>
    <p:sldId id="450" r:id="rId9"/>
    <p:sldId id="451" r:id="rId10"/>
    <p:sldId id="452" r:id="rId11"/>
    <p:sldId id="453" r:id="rId12"/>
    <p:sldId id="459" r:id="rId13"/>
    <p:sldId id="457" r:id="rId14"/>
    <p:sldId id="458" r:id="rId15"/>
  </p:sldIdLst>
  <p:sldSz cx="9144000" cy="6858000" type="screen4x3"/>
  <p:notesSz cx="6858000" cy="9144000"/>
  <p:custDataLst>
    <p:tags r:id="rId1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591" autoAdjust="0"/>
  </p:normalViewPr>
  <p:slideViewPr>
    <p:cSldViewPr snapToGrid="0" snapToObjects="1">
      <p:cViewPr varScale="1">
        <p:scale>
          <a:sx n="72" d="100"/>
          <a:sy n="72" d="100"/>
        </p:scale>
        <p:origin x="1350" y="1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1C8C0D-209C-554A-BF9D-11343CEC896E}" type="datetimeFigureOut">
              <a:rPr lang="en-US" smtClean="0"/>
              <a:pPr/>
              <a:t>2/3/2021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7CE6D4-2F72-A34A-A9DF-C846DBA16298}" type="slidenum">
              <a:rPr lang="en-US" smtClean="0"/>
              <a:pPr/>
              <a:t>‹#›</a:t>
            </a:fld>
            <a:endParaRPr lang="en-US"/>
          </a:p>
        </p:txBody>
      </p:sp>
    </p:spTree>
    <p:extLst>
      <p:ext uri="{BB962C8B-B14F-4D97-AF65-F5344CB8AC3E}">
        <p14:creationId xmlns:p14="http://schemas.microsoft.com/office/powerpoint/2010/main" val="3553625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7" name="Picture 3" descr="C:\Users\nsaylor\Desktop\Joel_Kart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5970038"/>
            <a:ext cx="2386620" cy="26566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2256703"/>
            <a:ext cx="4617128" cy="3667121"/>
          </a:xfrm>
          <a:prstGeom prst="rect">
            <a:avLst/>
          </a:prstGeom>
          <a:noFill/>
          <a:ln>
            <a:noFill/>
          </a:ln>
          <a:effectLst>
            <a:outerShdw blurRad="292100" dist="139700" dir="2700000" algn="tl" rotWithShape="0">
              <a:srgbClr val="333333">
                <a:alpha val="65000"/>
              </a:srgbClr>
            </a:outerShdw>
          </a:effectLst>
        </p:spPr>
      </p:pic>
      <p:sp>
        <p:nvSpPr>
          <p:cNvPr id="2" name="Title 1"/>
          <p:cNvSpPr>
            <a:spLocks noGrp="1"/>
          </p:cNvSpPr>
          <p:nvPr>
            <p:ph type="ctrTitle"/>
          </p:nvPr>
        </p:nvSpPr>
        <p:spPr>
          <a:xfrm>
            <a:off x="1981200" y="1400897"/>
            <a:ext cx="6805769" cy="275503"/>
          </a:xfrm>
        </p:spPr>
        <p:txBody>
          <a:bodyPr/>
          <a:lstStyle>
            <a:lvl1pPr algn="r">
              <a:defRPr sz="3000" b="1">
                <a:solidFill>
                  <a:srgbClr val="BCE0FA"/>
                </a:solidFill>
              </a:defRPr>
            </a:lvl1pPr>
          </a:lstStyle>
          <a:p>
            <a:r>
              <a:rPr lang="en-US"/>
              <a:t>Click to edit Master title style</a:t>
            </a:r>
            <a:endParaRPr lang="en-US" dirty="0"/>
          </a:p>
        </p:txBody>
      </p:sp>
      <p:sp>
        <p:nvSpPr>
          <p:cNvPr id="3" name="Subtitle 2"/>
          <p:cNvSpPr>
            <a:spLocks noGrp="1"/>
          </p:cNvSpPr>
          <p:nvPr>
            <p:ph type="subTitle" idx="1"/>
          </p:nvPr>
        </p:nvSpPr>
        <p:spPr>
          <a:xfrm>
            <a:off x="1981200" y="1752600"/>
            <a:ext cx="6118930" cy="1752600"/>
          </a:xfrm>
        </p:spPr>
        <p:txBody>
          <a:bodyPr/>
          <a:lstStyle>
            <a:lvl1pPr marL="0" indent="0" algn="r">
              <a:buNone/>
              <a:defRPr sz="1800" b="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0">
                <a:solidFill>
                  <a:schemeClr val="bg1"/>
                </a:solidFill>
              </a:defRPr>
            </a:lvl1pPr>
          </a:lstStyle>
          <a:p>
            <a:pPr>
              <a:defRPr/>
            </a:pPr>
            <a:fld id="{65822AAB-C41D-483A-8718-5219C03AB8CD}" type="datetimeFigureOut">
              <a:rPr lang="en-US" smtClean="0"/>
              <a:pPr>
                <a:defRPr/>
              </a:pPr>
              <a:t>2/3/2021</a:t>
            </a:fld>
            <a:endParaRPr lang="en-US" dirty="0"/>
          </a:p>
        </p:txBody>
      </p:sp>
      <p:sp>
        <p:nvSpPr>
          <p:cNvPr id="5" name="Footer Placeholder 4"/>
          <p:cNvSpPr>
            <a:spLocks noGrp="1"/>
          </p:cNvSpPr>
          <p:nvPr>
            <p:ph type="ftr" sz="quarter" idx="11"/>
          </p:nvPr>
        </p:nvSpPr>
        <p:spPr/>
        <p:txBody>
          <a:bodyPr/>
          <a:lstStyle>
            <a:lvl1pPr>
              <a:defRPr b="0">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b="0">
                <a:solidFill>
                  <a:schemeClr val="bg1"/>
                </a:solidFill>
              </a:defRPr>
            </a:lvl1pPr>
          </a:lstStyle>
          <a:p>
            <a:pPr>
              <a:defRPr/>
            </a:pPr>
            <a:fld id="{7C2C1248-AAA3-404B-BBA3-0903E5E1E4B1}" type="slidenum">
              <a:rPr lang="en-US" smtClean="0"/>
              <a:pPr>
                <a:defRPr/>
              </a:pPr>
              <a:t>‹#›</a:t>
            </a:fld>
            <a:endParaRPr lang="en-US" dirty="0"/>
          </a:p>
        </p:txBody>
      </p:sp>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57800" y="4030616"/>
            <a:ext cx="2638288" cy="2178450"/>
          </a:xfrm>
          <a:prstGeom prst="rect">
            <a:avLst/>
          </a:prstGeom>
        </p:spPr>
      </p:pic>
      <p:sp>
        <p:nvSpPr>
          <p:cNvPr id="12" name="TextBox 11"/>
          <p:cNvSpPr txBox="1"/>
          <p:nvPr userDrawn="1"/>
        </p:nvSpPr>
        <p:spPr>
          <a:xfrm>
            <a:off x="2819400" y="152400"/>
            <a:ext cx="5984763" cy="1015663"/>
          </a:xfrm>
          <a:prstGeom prst="rect">
            <a:avLst/>
          </a:prstGeom>
          <a:noFill/>
        </p:spPr>
        <p:txBody>
          <a:bodyPr wrap="square" rtlCol="0">
            <a:spAutoFit/>
          </a:bodyPr>
          <a:lstStyle/>
          <a:p>
            <a:pPr algn="r"/>
            <a:r>
              <a:rPr lang="en-US" sz="6000" b="1" dirty="0">
                <a:solidFill>
                  <a:srgbClr val="BCE0FA"/>
                </a:solidFill>
              </a:rPr>
              <a:t>Organic Chemistry</a:t>
            </a:r>
          </a:p>
        </p:txBody>
      </p:sp>
      <p:sp>
        <p:nvSpPr>
          <p:cNvPr id="13" name="TextBox 12"/>
          <p:cNvSpPr txBox="1"/>
          <p:nvPr userDrawn="1"/>
        </p:nvSpPr>
        <p:spPr>
          <a:xfrm>
            <a:off x="4998128" y="914400"/>
            <a:ext cx="3102003" cy="369332"/>
          </a:xfrm>
          <a:prstGeom prst="rect">
            <a:avLst/>
          </a:prstGeom>
          <a:noFill/>
        </p:spPr>
        <p:txBody>
          <a:bodyPr wrap="none" rtlCol="0">
            <a:spAutoFit/>
          </a:bodyPr>
          <a:lstStyle/>
          <a:p>
            <a:pPr algn="r"/>
            <a:r>
              <a:rPr lang="en-US" dirty="0">
                <a:solidFill>
                  <a:schemeClr val="bg1"/>
                </a:solidFill>
              </a:rPr>
              <a:t>PRINCIPLES</a:t>
            </a:r>
            <a:r>
              <a:rPr lang="en-US" baseline="0" dirty="0">
                <a:solidFill>
                  <a:schemeClr val="bg1"/>
                </a:solidFill>
              </a:rPr>
              <a:t> AND MECHANISMS</a:t>
            </a:r>
            <a:endParaRPr lang="en-US" dirty="0">
              <a:solidFill>
                <a:schemeClr val="bg1"/>
              </a:solidFill>
            </a:endParaRPr>
          </a:p>
        </p:txBody>
      </p:sp>
    </p:spTree>
    <p:extLst>
      <p:ext uri="{BB962C8B-B14F-4D97-AF65-F5344CB8AC3E}">
        <p14:creationId xmlns:p14="http://schemas.microsoft.com/office/powerpoint/2010/main" val="1638905611"/>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F7F9D03-F44F-4FF8-A376-46AC563F0081}" type="datetimeFigureOut">
              <a:rPr lang="en-US" smtClean="0"/>
              <a:pPr>
                <a:defRPr/>
              </a:pPr>
              <a:t>2/3/2021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85E256-6576-4C33-9F07-695CCF93195D}" type="slidenum">
              <a:rPr lang="en-US"/>
              <a:pPr>
                <a:defRPr/>
              </a:pPr>
              <a:t>‹#›</a:t>
            </a:fld>
            <a:endParaRPr lang="en-US"/>
          </a:p>
        </p:txBody>
      </p:sp>
    </p:spTree>
    <p:extLst>
      <p:ext uri="{BB962C8B-B14F-4D97-AF65-F5344CB8AC3E}">
        <p14:creationId xmlns:p14="http://schemas.microsoft.com/office/powerpoint/2010/main" val="85127701"/>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AB749DF-2902-4FD2-AF8D-557B1AB51A6E}" type="datetimeFigureOut">
              <a:rPr lang="en-US" smtClean="0"/>
              <a:pPr>
                <a:defRPr/>
              </a:pPr>
              <a:t>2/3/2021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0F8E9388-6207-4D4E-A0EF-BB2F5686B360}" type="slidenum">
              <a:rPr lang="en-US" smtClean="0"/>
              <a:pPr>
                <a:defRPr/>
              </a:pPr>
              <a:t>‹#›</a:t>
            </a:fld>
            <a:endParaRPr lang="en-US" dirty="0"/>
          </a:p>
        </p:txBody>
      </p:sp>
    </p:spTree>
    <p:extLst>
      <p:ext uri="{BB962C8B-B14F-4D97-AF65-F5344CB8AC3E}">
        <p14:creationId xmlns:p14="http://schemas.microsoft.com/office/powerpoint/2010/main" val="1915838017"/>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03/02/2021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083593692"/>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03/02/2021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077287951"/>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1257F3-8258-42F0-909E-7DA7AEE9936A}" type="datetimeFigureOut">
              <a:rPr lang="en-GB" smtClean="0"/>
              <a:t>03/02/2021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426074125"/>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1257F3-8258-42F0-909E-7DA7AEE9936A}" type="datetimeFigureOut">
              <a:rPr lang="en-GB" smtClean="0"/>
              <a:t>03/02/2021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8172539"/>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1257F3-8258-42F0-909E-7DA7AEE9936A}" type="datetimeFigureOut">
              <a:rPr lang="en-GB" smtClean="0"/>
              <a:t>03/02/2021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821767257"/>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1257F3-8258-42F0-909E-7DA7AEE9936A}" type="datetimeFigureOut">
              <a:rPr lang="en-GB" smtClean="0"/>
              <a:t>03/02/2021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705164953"/>
      </p:ext>
    </p:extLst>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257F3-8258-42F0-909E-7DA7AEE9936A}" type="datetimeFigureOut">
              <a:rPr lang="en-GB" smtClean="0"/>
              <a:t>03/02/2021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849697646"/>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03/02/2021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1063961"/>
      </p:ext>
    </p:extLst>
  </p:cSld>
  <p:clrMapOvr>
    <a:masterClrMapping/>
  </p:clrMapOvr>
  <p:transition spd="slow">
    <p:randomBar dir="vert"/>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BBC1CC-1C24-4312-8822-4843599B452D}" type="datetimeFigureOut">
              <a:rPr lang="en-US" smtClean="0"/>
              <a:pPr>
                <a:defRPr/>
              </a:pPr>
              <a:t>2/3/2021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DBA26F-63CA-407A-9E92-AA1783355923}" type="slidenum">
              <a:rPr lang="en-US"/>
              <a:pPr>
                <a:defRPr/>
              </a:pPr>
              <a:t>‹#›</a:t>
            </a:fld>
            <a:endParaRPr lang="en-US"/>
          </a:p>
        </p:txBody>
      </p:sp>
    </p:spTree>
    <p:extLst>
      <p:ext uri="{BB962C8B-B14F-4D97-AF65-F5344CB8AC3E}">
        <p14:creationId xmlns:p14="http://schemas.microsoft.com/office/powerpoint/2010/main" val="3749447415"/>
      </p:ext>
    </p:extLst>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11257F3-8258-42F0-909E-7DA7AEE9936A}" type="datetimeFigureOut">
              <a:rPr lang="en-GB" smtClean="0"/>
              <a:t>03/02/2021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1577519541"/>
      </p:ext>
    </p:extLst>
  </p:cSld>
  <p:clrMapOvr>
    <a:masterClrMapping/>
  </p:clrMapOvr>
  <p:transition spd="slow">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03/02/2021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3374861493"/>
      </p:ext>
    </p:extLst>
  </p:cSld>
  <p:clrMapOvr>
    <a:masterClrMapping/>
  </p:clrMapOvr>
  <p:transition spd="slow">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1257F3-8258-42F0-909E-7DA7AEE9936A}" type="datetimeFigureOut">
              <a:rPr lang="en-GB" smtClean="0"/>
              <a:t>03/02/2021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0D7FD63-E310-4C0C-BECD-BCAC27D5AA04}" type="slidenum">
              <a:rPr lang="en-GB" smtClean="0"/>
              <a:t>‹#›</a:t>
            </a:fld>
            <a:endParaRPr lang="en-GB"/>
          </a:p>
        </p:txBody>
      </p:sp>
    </p:spTree>
    <p:extLst>
      <p:ext uri="{BB962C8B-B14F-4D97-AF65-F5344CB8AC3E}">
        <p14:creationId xmlns:p14="http://schemas.microsoft.com/office/powerpoint/2010/main" val="2880723240"/>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6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989C9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pPr>
              <a:defRPr/>
            </a:pPr>
            <a:fld id="{4527E3E3-04BD-4453-BF73-DBE2C45CA448}" type="datetimeFigureOut">
              <a:rPr lang="en-US" smtClean="0"/>
              <a:pPr>
                <a:defRPr/>
              </a:pPr>
              <a:t>2/3/2021</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defRPr/>
            </a:pPr>
            <a:fld id="{4143BAFD-CB1C-4E44-ABA6-3A48BF407C18}" type="slidenum">
              <a:rPr lang="en-US" smtClean="0"/>
              <a:pPr>
                <a:defRPr/>
              </a:pPr>
              <a:t>‹#›</a:t>
            </a:fld>
            <a:endParaRPr lang="en-US" dirty="0"/>
          </a:p>
        </p:txBody>
      </p:sp>
    </p:spTree>
    <p:extLst>
      <p:ext uri="{BB962C8B-B14F-4D97-AF65-F5344CB8AC3E}">
        <p14:creationId xmlns:p14="http://schemas.microsoft.com/office/powerpoint/2010/main" val="1930481072"/>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08AE2BDD-CFAA-4F7F-AB6A-F71187B3C18F}" type="datetimeFigureOut">
              <a:rPr lang="en-US" smtClean="0"/>
              <a:pPr>
                <a:defRPr/>
              </a:pPr>
              <a:t>2/3/2021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C47AFD2-0B14-4E3F-9BC8-E838D7DD2BC2}" type="slidenum">
              <a:rPr lang="en-US"/>
              <a:pPr>
                <a:defRPr/>
              </a:pPr>
              <a:t>‹#›</a:t>
            </a:fld>
            <a:endParaRPr lang="en-US"/>
          </a:p>
        </p:txBody>
      </p:sp>
    </p:spTree>
    <p:extLst>
      <p:ext uri="{BB962C8B-B14F-4D97-AF65-F5344CB8AC3E}">
        <p14:creationId xmlns:p14="http://schemas.microsoft.com/office/powerpoint/2010/main" val="207989553"/>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0">
                <a:solidFill>
                  <a:srgbClr val="989C9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4E5C74F-76B1-4461-88C6-9A1FD474697B}" type="datetimeFigureOut">
              <a:rPr lang="en-US" smtClean="0"/>
              <a:pPr>
                <a:defRPr/>
              </a:pPr>
              <a:t>2/3/2021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59B044A-39F1-41A0-8BB0-E39250A420BD}" type="slidenum">
              <a:rPr lang="en-US"/>
              <a:pPr>
                <a:defRPr/>
              </a:pPr>
              <a:t>‹#›</a:t>
            </a:fld>
            <a:endParaRPr lang="en-US"/>
          </a:p>
        </p:txBody>
      </p:sp>
    </p:spTree>
    <p:extLst>
      <p:ext uri="{BB962C8B-B14F-4D97-AF65-F5344CB8AC3E}">
        <p14:creationId xmlns:p14="http://schemas.microsoft.com/office/powerpoint/2010/main" val="1775230169"/>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68E5B70C-33EF-4283-B126-DE30EF84A0F3}" type="datetimeFigureOut">
              <a:rPr lang="en-US" smtClean="0"/>
              <a:pPr>
                <a:defRPr/>
              </a:pPr>
              <a:t>2/3/2021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1D1069B-433C-4D58-8B6A-60D84FC4DDD1}" type="slidenum">
              <a:rPr lang="en-US"/>
              <a:pPr>
                <a:defRPr/>
              </a:pPr>
              <a:t>‹#›</a:t>
            </a:fld>
            <a:endParaRPr lang="en-US"/>
          </a:p>
        </p:txBody>
      </p:sp>
    </p:spTree>
    <p:extLst>
      <p:ext uri="{BB962C8B-B14F-4D97-AF65-F5344CB8AC3E}">
        <p14:creationId xmlns:p14="http://schemas.microsoft.com/office/powerpoint/2010/main" val="1614663885"/>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solidFill>
                  <a:schemeClr val="bg1"/>
                </a:solidFill>
              </a:defRPr>
            </a:lvl1pPr>
          </a:lstStyle>
          <a:p>
            <a:pPr>
              <a:defRPr/>
            </a:pPr>
            <a:fld id="{069DB4F3-2876-4045-ABA7-36ED5652F37A}" type="datetimeFigureOut">
              <a:rPr lang="en-US" smtClean="0"/>
              <a:pPr>
                <a:defRPr/>
              </a:pPr>
              <a:t>2/3/2021</a:t>
            </a:fld>
            <a:endParaRPr lang="en-US" dirty="0"/>
          </a:p>
        </p:txBody>
      </p:sp>
      <p:sp>
        <p:nvSpPr>
          <p:cNvPr id="3"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solidFill>
                  <a:schemeClr val="bg1"/>
                </a:solidFill>
              </a:defRPr>
            </a:lvl1pPr>
          </a:lstStyle>
          <a:p>
            <a:pPr>
              <a:defRPr/>
            </a:pPr>
            <a:fld id="{6E13DE3C-6ECD-4F95-9C5D-E527CBECDDBC}" type="slidenum">
              <a:rPr lang="en-US" smtClean="0"/>
              <a:pPr>
                <a:defRPr/>
              </a:pPr>
              <a:t>‹#›</a:t>
            </a:fld>
            <a:endParaRPr lang="en-US" dirty="0"/>
          </a:p>
        </p:txBody>
      </p:sp>
    </p:spTree>
    <p:extLst>
      <p:ext uri="{BB962C8B-B14F-4D97-AF65-F5344CB8AC3E}">
        <p14:creationId xmlns:p14="http://schemas.microsoft.com/office/powerpoint/2010/main" val="407266835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6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6C8F1EE8-15B8-4988-90EE-2CB68CFA24DF}" type="datetimeFigureOut">
              <a:rPr lang="en-US" smtClean="0"/>
              <a:pPr>
                <a:defRPr/>
              </a:pPr>
              <a:t>2/3/2021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FDD7716-2BAA-41E4-8E0D-8D05F528D6CF}" type="slidenum">
              <a:rPr lang="en-US"/>
              <a:pPr>
                <a:defRPr/>
              </a:pPr>
              <a:t>‹#›</a:t>
            </a:fld>
            <a:endParaRPr lang="en-US"/>
          </a:p>
        </p:txBody>
      </p:sp>
    </p:spTree>
    <p:extLst>
      <p:ext uri="{BB962C8B-B14F-4D97-AF65-F5344CB8AC3E}">
        <p14:creationId xmlns:p14="http://schemas.microsoft.com/office/powerpoint/2010/main" val="4206410030"/>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6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solidFill>
                  <a:schemeClr val="bg1"/>
                </a:solidFill>
              </a:defRPr>
            </a:lvl1pPr>
          </a:lstStyle>
          <a:p>
            <a:pPr>
              <a:defRPr/>
            </a:pPr>
            <a:fld id="{C5026CA4-54B5-447A-A8BE-DE7A75F9B666}" type="datetimeFigureOut">
              <a:rPr lang="en-US" smtClean="0"/>
              <a:pPr>
                <a:defRPr/>
              </a:pPr>
              <a:t>2/3/2021</a:t>
            </a:fld>
            <a:endParaRPr lang="en-US" dirty="0"/>
          </a:p>
        </p:txBody>
      </p:sp>
      <p:sp>
        <p:nvSpPr>
          <p:cNvPr id="6" name="Footer Placeholder 4"/>
          <p:cNvSpPr>
            <a:spLocks noGrp="1"/>
          </p:cNvSpPr>
          <p:nvPr>
            <p:ph type="ftr" sz="quarter" idx="11"/>
          </p:nvPr>
        </p:nvSpPr>
        <p:spPr/>
        <p:txBody>
          <a:bodyPr/>
          <a:lstStyle>
            <a:lvl1pPr>
              <a:defRPr>
                <a:solidFill>
                  <a:schemeClr val="bg1"/>
                </a:solidFill>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solidFill>
                  <a:schemeClr val="bg1"/>
                </a:solidFill>
              </a:defRPr>
            </a:lvl1pPr>
          </a:lstStyle>
          <a:p>
            <a:pPr>
              <a:defRPr/>
            </a:pPr>
            <a:fld id="{AD2AC266-D99D-49E6-AD0C-1DC418CF8BC9}" type="slidenum">
              <a:rPr lang="en-US" smtClean="0"/>
              <a:pPr>
                <a:defRPr/>
              </a:pPr>
              <a:t>‹#›</a:t>
            </a:fld>
            <a:endParaRPr lang="en-US" dirty="0"/>
          </a:p>
        </p:txBody>
      </p:sp>
    </p:spTree>
    <p:extLst>
      <p:ext uri="{BB962C8B-B14F-4D97-AF65-F5344CB8AC3E}">
        <p14:creationId xmlns:p14="http://schemas.microsoft.com/office/powerpoint/2010/main" val="1743965509"/>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rgbClr val="989C9D"/>
                </a:solidFill>
                <a:latin typeface="+mn-lt"/>
                <a:cs typeface="+mn-cs"/>
              </a:defRPr>
            </a:lvl1pPr>
          </a:lstStyle>
          <a:p>
            <a:pPr>
              <a:defRPr/>
            </a:pPr>
            <a:fld id="{F39B3A4D-67FE-4B99-9B6A-D32DE8721D54}" type="datetimeFigureOut">
              <a:rPr lang="en-US" smtClean="0"/>
              <a:pPr>
                <a:defRPr/>
              </a:pPr>
              <a:t>2/3/2021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rgbClr val="989C9D"/>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rgbClr val="989C9D"/>
                </a:solidFill>
                <a:latin typeface="+mn-lt"/>
                <a:cs typeface="+mn-cs"/>
              </a:defRPr>
            </a:lvl1pPr>
          </a:lstStyle>
          <a:p>
            <a:pPr>
              <a:defRPr/>
            </a:pPr>
            <a:fld id="{637FCBB8-6C22-44BF-A1F4-A9A549A1D4B7}" type="slidenum">
              <a:rPr lang="en-US" smtClean="0"/>
              <a:pPr>
                <a:defRPr/>
              </a:pPr>
              <a:t>‹#›</a:t>
            </a:fld>
            <a:endParaRPr lang="en-US" dirty="0"/>
          </a:p>
        </p:txBody>
      </p:sp>
    </p:spTree>
    <p:extLst>
      <p:ext uri="{BB962C8B-B14F-4D97-AF65-F5344CB8AC3E}">
        <p14:creationId xmlns:p14="http://schemas.microsoft.com/office/powerpoint/2010/main" val="23026863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randomBar dir="vert"/>
  </p:transition>
  <p:txStyles>
    <p:titleStyle>
      <a:lvl1pPr algn="ctr" rtl="0" eaLnBrk="1" fontAlgn="base" hangingPunct="1">
        <a:spcBef>
          <a:spcPct val="0"/>
        </a:spcBef>
        <a:spcAft>
          <a:spcPct val="0"/>
        </a:spcAft>
        <a:defRPr sz="3600" b="1" kern="1200">
          <a:solidFill>
            <a:srgbClr val="BCE0FA"/>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2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257F3-8258-42F0-909E-7DA7AEE9936A}" type="datetimeFigureOut">
              <a:rPr lang="en-GB" smtClean="0"/>
              <a:t>03/02/2021</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D7FD63-E310-4C0C-BECD-BCAC27D5AA04}" type="slidenum">
              <a:rPr lang="en-GB" smtClean="0"/>
              <a:t>‹#›</a:t>
            </a:fld>
            <a:endParaRPr lang="en-GB"/>
          </a:p>
        </p:txBody>
      </p:sp>
    </p:spTree>
    <p:extLst>
      <p:ext uri="{BB962C8B-B14F-4D97-AF65-F5344CB8AC3E}">
        <p14:creationId xmlns:p14="http://schemas.microsoft.com/office/powerpoint/2010/main" val="38901775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2.xml"/><Relationship Id="rId7" Type="http://schemas.openxmlformats.org/officeDocument/2006/relationships/image" Target="../media/image1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3.xml"/><Relationship Id="rId7" Type="http://schemas.openxmlformats.org/officeDocument/2006/relationships/image" Target="../media/image2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23.pn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3.xml"/><Relationship Id="rId7" Type="http://schemas.openxmlformats.org/officeDocument/2006/relationships/image" Target="../media/image29.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8.png"/><Relationship Id="rId5" Type="http://schemas.openxmlformats.org/officeDocument/2006/relationships/image" Target="../media/image27.gif"/><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00BB87-B690-4EC0-8677-68380516FA10}"/>
              </a:ext>
            </a:extLst>
          </p:cNvPr>
          <p:cNvSpPr txBox="1"/>
          <p:nvPr/>
        </p:nvSpPr>
        <p:spPr>
          <a:xfrm>
            <a:off x="3262793" y="1317328"/>
            <a:ext cx="5819147" cy="1446550"/>
          </a:xfrm>
          <a:prstGeom prst="rect">
            <a:avLst/>
          </a:prstGeom>
          <a:noFill/>
        </p:spPr>
        <p:txBody>
          <a:bodyPr wrap="square" rtlCol="0">
            <a:spAutoFit/>
          </a:bodyPr>
          <a:lstStyle/>
          <a:p>
            <a:pPr lvl="0" algn="ctr"/>
            <a:r>
              <a:rPr lang="en-US" sz="4400" dirty="0">
                <a:latin typeface="Times New Roman" panose="02020603050405020304" pitchFamily="18" charset="0"/>
                <a:cs typeface="Times New Roman" panose="02020603050405020304" pitchFamily="18" charset="0"/>
              </a:rPr>
              <a:t>CHM 103: Organic Chemistry I</a:t>
            </a:r>
            <a:endParaRPr kumimoji="0" lang="en-ZA" sz="4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E47644AD-0A6A-4A7F-BA11-DA3D6CC4693E}"/>
              </a:ext>
            </a:extLst>
          </p:cNvPr>
          <p:cNvGrpSpPr/>
          <p:nvPr/>
        </p:nvGrpSpPr>
        <p:grpSpPr>
          <a:xfrm>
            <a:off x="35002" y="181390"/>
            <a:ext cx="9046938" cy="5720781"/>
            <a:chOff x="35002" y="181390"/>
            <a:chExt cx="9046938" cy="5720781"/>
          </a:xfrm>
        </p:grpSpPr>
        <p:pic>
          <p:nvPicPr>
            <p:cNvPr id="4" name="Picture 3">
              <a:extLst>
                <a:ext uri="{FF2B5EF4-FFF2-40B4-BE49-F238E27FC236}">
                  <a16:creationId xmlns:a16="http://schemas.microsoft.com/office/drawing/2014/main" id="{838D95C9-CF5A-4F97-8008-85AAD3C494A9}"/>
                </a:ext>
              </a:extLst>
            </p:cNvPr>
            <p:cNvPicPr>
              <a:picLocks noChangeAspect="1"/>
            </p:cNvPicPr>
            <p:nvPr/>
          </p:nvPicPr>
          <p:blipFill>
            <a:blip r:embed="rId4"/>
            <a:stretch>
              <a:fillRect/>
            </a:stretch>
          </p:blipFill>
          <p:spPr>
            <a:xfrm>
              <a:off x="35002" y="1440977"/>
              <a:ext cx="3437068" cy="3253018"/>
            </a:xfrm>
            <a:prstGeom prst="rect">
              <a:avLst/>
            </a:prstGeom>
          </p:spPr>
        </p:pic>
        <p:pic>
          <p:nvPicPr>
            <p:cNvPr id="5" name="Picture 4">
              <a:extLst>
                <a:ext uri="{FF2B5EF4-FFF2-40B4-BE49-F238E27FC236}">
                  <a16:creationId xmlns:a16="http://schemas.microsoft.com/office/drawing/2014/main" id="{4AD8BBD2-CCDE-4E70-8798-DB0FD6F2046A}"/>
                </a:ext>
              </a:extLst>
            </p:cNvPr>
            <p:cNvPicPr>
              <a:picLocks noChangeAspect="1"/>
            </p:cNvPicPr>
            <p:nvPr/>
          </p:nvPicPr>
          <p:blipFill>
            <a:blip r:embed="rId5"/>
            <a:stretch>
              <a:fillRect/>
            </a:stretch>
          </p:blipFill>
          <p:spPr>
            <a:xfrm>
              <a:off x="804652" y="5039215"/>
              <a:ext cx="2017643" cy="435769"/>
            </a:xfrm>
            <a:prstGeom prst="rect">
              <a:avLst/>
            </a:prstGeom>
          </p:spPr>
        </p:pic>
        <p:sp>
          <p:nvSpPr>
            <p:cNvPr id="6" name="TextBox 5">
              <a:extLst>
                <a:ext uri="{FF2B5EF4-FFF2-40B4-BE49-F238E27FC236}">
                  <a16:creationId xmlns:a16="http://schemas.microsoft.com/office/drawing/2014/main" id="{F6860FE6-B390-4C3B-ABB6-A7B87788AC07}"/>
                </a:ext>
              </a:extLst>
            </p:cNvPr>
            <p:cNvSpPr txBox="1"/>
            <p:nvPr/>
          </p:nvSpPr>
          <p:spPr>
            <a:xfrm>
              <a:off x="362538" y="4488917"/>
              <a:ext cx="282641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2400" b="1"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sp>
          <p:nvSpPr>
            <p:cNvPr id="7" name="TextBox 6">
              <a:extLst>
                <a:ext uri="{FF2B5EF4-FFF2-40B4-BE49-F238E27FC236}">
                  <a16:creationId xmlns:a16="http://schemas.microsoft.com/office/drawing/2014/main" id="{A6A78D4C-8968-47B4-9CF7-9CFC85683D7A}"/>
                </a:ext>
              </a:extLst>
            </p:cNvPr>
            <p:cNvSpPr txBox="1"/>
            <p:nvPr/>
          </p:nvSpPr>
          <p:spPr>
            <a:xfrm>
              <a:off x="550949" y="5563617"/>
              <a:ext cx="252505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dirty="0">
                  <a:ln>
                    <a:noFill/>
                  </a:ln>
                  <a:solidFill>
                    <a:srgbClr val="FF0000"/>
                  </a:solidFill>
                  <a:effectLst/>
                  <a:uLnTx/>
                  <a:uFillTx/>
                  <a:latin typeface="Blackadder ITC" panose="04020505051007020D02" pitchFamily="82" charset="0"/>
                  <a:ea typeface="+mn-ea"/>
                  <a:cs typeface="Times New Roman" panose="02020603050405020304" pitchFamily="18" charset="0"/>
                </a:rPr>
                <a:t>The University with the difference</a:t>
              </a:r>
            </a:p>
          </p:txBody>
        </p:sp>
        <p:pic>
          <p:nvPicPr>
            <p:cNvPr id="12" name="Picture 11">
              <a:extLst>
                <a:ext uri="{FF2B5EF4-FFF2-40B4-BE49-F238E27FC236}">
                  <a16:creationId xmlns:a16="http://schemas.microsoft.com/office/drawing/2014/main" id="{29E29A0B-C42E-4F6F-9999-095DA3BF8C07}"/>
                </a:ext>
              </a:extLst>
            </p:cNvPr>
            <p:cNvPicPr>
              <a:picLocks noChangeAspect="1"/>
            </p:cNvPicPr>
            <p:nvPr/>
          </p:nvPicPr>
          <p:blipFill>
            <a:blip r:embed="rId6"/>
            <a:stretch>
              <a:fillRect/>
            </a:stretch>
          </p:blipFill>
          <p:spPr>
            <a:xfrm>
              <a:off x="35002" y="181390"/>
              <a:ext cx="9046938" cy="583727"/>
            </a:xfrm>
            <a:prstGeom prst="rect">
              <a:avLst/>
            </a:prstGeom>
          </p:spPr>
        </p:pic>
      </p:grpSp>
      <p:sp>
        <p:nvSpPr>
          <p:cNvPr id="13" name="Text Placeholder 3">
            <a:extLst>
              <a:ext uri="{FF2B5EF4-FFF2-40B4-BE49-F238E27FC236}">
                <a16:creationId xmlns:a16="http://schemas.microsoft.com/office/drawing/2014/main" id="{85434A49-2172-4F81-AB80-A363EA068A73}"/>
              </a:ext>
            </a:extLst>
          </p:cNvPr>
          <p:cNvSpPr txBox="1">
            <a:spLocks/>
          </p:cNvSpPr>
          <p:nvPr/>
        </p:nvSpPr>
        <p:spPr>
          <a:xfrm>
            <a:off x="3262793" y="2725806"/>
            <a:ext cx="5672484" cy="339669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Presented by: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algn="ctr"/>
            <a:endParaRPr lang="en-ZA" sz="2000" dirty="0">
              <a:solidFill>
                <a:schemeClr val="tx1"/>
              </a:solidFill>
            </a:endParaRPr>
          </a:p>
          <a:p>
            <a:pPr algn="ctr"/>
            <a:r>
              <a:rPr lang="en-ZA" sz="2000" dirty="0">
                <a:solidFill>
                  <a:schemeClr val="tx1"/>
                </a:solidFill>
              </a:rPr>
              <a:t>Assoc Prof Okoli BJ </a:t>
            </a:r>
            <a:r>
              <a:rPr lang="en-ZA" sz="1000" dirty="0">
                <a:solidFill>
                  <a:schemeClr val="tx1"/>
                </a:solidFill>
              </a:rPr>
              <a:t>MRSC, MACS</a:t>
            </a:r>
            <a:endParaRPr lang="en-ZA" sz="20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Department  of Chemical Science,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Faculty of Science &amp; Technology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grpSp>
        <p:nvGrpSpPr>
          <p:cNvPr id="10" name="Group 9">
            <a:extLst>
              <a:ext uri="{FF2B5EF4-FFF2-40B4-BE49-F238E27FC236}">
                <a16:creationId xmlns:a16="http://schemas.microsoft.com/office/drawing/2014/main" id="{41FC5A40-654A-4858-ACE4-D9DF6BCF23ED}"/>
              </a:ext>
            </a:extLst>
          </p:cNvPr>
          <p:cNvGrpSpPr/>
          <p:nvPr/>
        </p:nvGrpSpPr>
        <p:grpSpPr>
          <a:xfrm>
            <a:off x="106251" y="6119451"/>
            <a:ext cx="8931498" cy="624531"/>
            <a:chOff x="106251" y="6119451"/>
            <a:chExt cx="8931498" cy="624531"/>
          </a:xfrm>
        </p:grpSpPr>
        <p:pic>
          <p:nvPicPr>
            <p:cNvPr id="11" name="Picture 10">
              <a:extLst>
                <a:ext uri="{FF2B5EF4-FFF2-40B4-BE49-F238E27FC236}">
                  <a16:creationId xmlns:a16="http://schemas.microsoft.com/office/drawing/2014/main" id="{C1ABFDDF-01A5-45CA-8348-6971BEE7A586}"/>
                </a:ext>
              </a:extLst>
            </p:cNvPr>
            <p:cNvPicPr>
              <a:picLocks noChangeAspect="1"/>
            </p:cNvPicPr>
            <p:nvPr/>
          </p:nvPicPr>
          <p:blipFill>
            <a:blip r:embed="rId7"/>
            <a:stretch>
              <a:fillRect/>
            </a:stretch>
          </p:blipFill>
          <p:spPr>
            <a:xfrm>
              <a:off x="106251" y="6159207"/>
              <a:ext cx="5406174" cy="584775"/>
            </a:xfrm>
            <a:prstGeom prst="rect">
              <a:avLst/>
            </a:prstGeom>
          </p:spPr>
        </p:pic>
        <p:sp>
          <p:nvSpPr>
            <p:cNvPr id="14" name="TextBox 13">
              <a:extLst>
                <a:ext uri="{FF2B5EF4-FFF2-40B4-BE49-F238E27FC236}">
                  <a16:creationId xmlns:a16="http://schemas.microsoft.com/office/drawing/2014/main" id="{173ECAAA-7EDB-42B8-9509-AB6CA4017507}"/>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pic>
        <p:nvPicPr>
          <p:cNvPr id="8" name="Audio 7">
            <a:hlinkClick r:id="" action="ppaction://media"/>
            <a:extLst>
              <a:ext uri="{FF2B5EF4-FFF2-40B4-BE49-F238E27FC236}">
                <a16:creationId xmlns:a16="http://schemas.microsoft.com/office/drawing/2014/main" id="{2415711E-1AA0-48DA-BE5D-99C327EBF55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885515460"/>
      </p:ext>
    </p:extLst>
  </p:cSld>
  <p:clrMapOvr>
    <a:masterClrMapping/>
  </p:clrMapOvr>
  <p:transition spd="slow" advTm="100161">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8" name="Rectangle 7">
            <a:extLst>
              <a:ext uri="{FF2B5EF4-FFF2-40B4-BE49-F238E27FC236}">
                <a16:creationId xmlns:a16="http://schemas.microsoft.com/office/drawing/2014/main" id="{5D4BA3CC-9108-4B97-B4A1-3B45E1731D60}"/>
              </a:ext>
            </a:extLst>
          </p:cNvPr>
          <p:cNvSpPr/>
          <p:nvPr/>
        </p:nvSpPr>
        <p:spPr>
          <a:xfrm>
            <a:off x="0" y="58846"/>
            <a:ext cx="9144000" cy="3416320"/>
          </a:xfrm>
          <a:prstGeom prst="rect">
            <a:avLst/>
          </a:prstGeom>
        </p:spPr>
        <p:txBody>
          <a:bodyPr wrap="square">
            <a:spAutoFit/>
          </a:bodyPr>
          <a:lstStyle/>
          <a:p>
            <a:pPr algn="just"/>
            <a:r>
              <a:rPr lang="en-ZA" dirty="0"/>
              <a:t>ii.	</a:t>
            </a:r>
            <a:r>
              <a:rPr lang="en-ZA" b="1" dirty="0"/>
              <a:t>Common names</a:t>
            </a:r>
          </a:p>
          <a:p>
            <a:pPr algn="just"/>
            <a:r>
              <a:rPr lang="en-ZA" dirty="0"/>
              <a:t>Remove the -</a:t>
            </a:r>
            <a:r>
              <a:rPr lang="en-ZA" dirty="0" err="1"/>
              <a:t>ane</a:t>
            </a:r>
            <a:r>
              <a:rPr lang="en-ZA" dirty="0"/>
              <a:t> suffix and add -</a:t>
            </a:r>
            <a:r>
              <a:rPr lang="en-ZA" dirty="0" err="1"/>
              <a:t>ylene</a:t>
            </a:r>
            <a:r>
              <a:rPr lang="en-ZA" dirty="0"/>
              <a:t>. There are a couple of unique ones like </a:t>
            </a:r>
            <a:r>
              <a:rPr lang="en-ZA" dirty="0" err="1"/>
              <a:t>ethenyl's</a:t>
            </a:r>
            <a:r>
              <a:rPr lang="en-ZA" dirty="0"/>
              <a:t> common name is vinyl and 2-propenyl's common name is allyl. That you should know are...</a:t>
            </a:r>
          </a:p>
          <a:p>
            <a:pPr algn="just"/>
            <a:r>
              <a:rPr lang="en-ZA" dirty="0"/>
              <a:t>•	vinyl substituent H2C=CH-</a:t>
            </a:r>
          </a:p>
          <a:p>
            <a:pPr algn="just"/>
            <a:r>
              <a:rPr lang="en-ZA" dirty="0"/>
              <a:t>•	allyl substituent H2C=CH-CH2-</a:t>
            </a:r>
          </a:p>
          <a:p>
            <a:pPr algn="just"/>
            <a:r>
              <a:rPr lang="en-ZA" dirty="0"/>
              <a:t>•	</a:t>
            </a:r>
            <a:r>
              <a:rPr lang="en-ZA" dirty="0" err="1"/>
              <a:t>allene</a:t>
            </a:r>
            <a:r>
              <a:rPr lang="en-ZA" dirty="0"/>
              <a:t> molecule H2C=C=CH2</a:t>
            </a:r>
          </a:p>
          <a:p>
            <a:pPr algn="just"/>
            <a:r>
              <a:rPr lang="en-ZA" dirty="0"/>
              <a:t>•	isoprene</a:t>
            </a:r>
          </a:p>
          <a:p>
            <a:pPr algn="just"/>
            <a:r>
              <a:rPr lang="en-ZA" dirty="0"/>
              <a:t> </a:t>
            </a:r>
          </a:p>
          <a:p>
            <a:pPr algn="just"/>
            <a:r>
              <a:rPr lang="en-ZA" b="1" dirty="0"/>
              <a:t>Endocyclic Alkenes</a:t>
            </a:r>
          </a:p>
          <a:p>
            <a:pPr algn="just"/>
            <a:r>
              <a:rPr lang="en-ZA" dirty="0"/>
              <a:t>Endocyclic double bonds have both carbons in the ring             Cyclopentene </a:t>
            </a:r>
          </a:p>
          <a:p>
            <a:pPr algn="just"/>
            <a:r>
              <a:rPr lang="en-ZA" b="1" dirty="0"/>
              <a:t>Exocyclic</a:t>
            </a:r>
            <a:r>
              <a:rPr lang="en-ZA" dirty="0"/>
              <a:t> </a:t>
            </a:r>
            <a:r>
              <a:rPr lang="en-ZA" b="1" dirty="0"/>
              <a:t>Alkenes</a:t>
            </a:r>
          </a:p>
          <a:p>
            <a:pPr algn="just"/>
            <a:r>
              <a:rPr lang="en-ZA" dirty="0"/>
              <a:t>Exocyclic double bonds have only one carbon as part of the ring.             </a:t>
            </a:r>
            <a:r>
              <a:rPr lang="en-ZA" dirty="0" err="1"/>
              <a:t>Methylenecylopentane</a:t>
            </a:r>
            <a:endParaRPr lang="en-ZA" dirty="0"/>
          </a:p>
        </p:txBody>
      </p:sp>
      <p:pic>
        <p:nvPicPr>
          <p:cNvPr id="14" name="Picture 13">
            <a:extLst>
              <a:ext uri="{FF2B5EF4-FFF2-40B4-BE49-F238E27FC236}">
                <a16:creationId xmlns:a16="http://schemas.microsoft.com/office/drawing/2014/main" id="{849892A7-CCF2-44D2-9456-A0FF37E97AA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94644" y="1954654"/>
            <a:ext cx="582930" cy="622935"/>
          </a:xfrm>
          <a:prstGeom prst="rect">
            <a:avLst/>
          </a:prstGeom>
          <a:noFill/>
          <a:ln>
            <a:noFill/>
          </a:ln>
        </p:spPr>
      </p:pic>
      <p:pic>
        <p:nvPicPr>
          <p:cNvPr id="15" name="Picture 14">
            <a:extLst>
              <a:ext uri="{FF2B5EF4-FFF2-40B4-BE49-F238E27FC236}">
                <a16:creationId xmlns:a16="http://schemas.microsoft.com/office/drawing/2014/main" id="{5ABC5197-63C2-4F8A-8C50-06B0250E105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571423" y="2609585"/>
            <a:ext cx="1145540" cy="552450"/>
          </a:xfrm>
          <a:prstGeom prst="rect">
            <a:avLst/>
          </a:prstGeom>
          <a:noFill/>
          <a:ln>
            <a:noFill/>
          </a:ln>
        </p:spPr>
      </p:pic>
      <p:pic>
        <p:nvPicPr>
          <p:cNvPr id="2" name="Audio 1">
            <a:hlinkClick r:id="" action="ppaction://media"/>
            <a:extLst>
              <a:ext uri="{FF2B5EF4-FFF2-40B4-BE49-F238E27FC236}">
                <a16:creationId xmlns:a16="http://schemas.microsoft.com/office/drawing/2014/main" id="{46AE90E0-1E54-46F7-BD2C-F811DEC47F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514295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5538">
        <p159:morph option="byObject"/>
      </p:transition>
    </mc:Choice>
    <mc:Fallback>
      <p:transition spd="slow" advTm="1055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51F0A387-7A88-49B3-AAC7-993693019C94}"/>
              </a:ext>
            </a:extLst>
          </p:cNvPr>
          <p:cNvSpPr/>
          <p:nvPr/>
        </p:nvSpPr>
        <p:spPr>
          <a:xfrm>
            <a:off x="-64066" y="90086"/>
            <a:ext cx="9208066" cy="5969839"/>
          </a:xfrm>
          <a:prstGeom prst="rect">
            <a:avLst/>
          </a:prstGeom>
        </p:spPr>
        <p:txBody>
          <a:bodyPr wrap="square">
            <a:spAutoFit/>
          </a:bodyPr>
          <a:lstStyle/>
          <a:p>
            <a:pPr algn="ctr">
              <a:lnSpc>
                <a:spcPct val="107000"/>
              </a:lnSpc>
              <a:spcAft>
                <a:spcPts val="800"/>
              </a:spcAft>
            </a:pPr>
            <a:r>
              <a:rPr lang="en-ZA" sz="2000" b="1" dirty="0">
                <a:latin typeface="Palatino Linotype" panose="02040502050505030304" pitchFamily="18" charset="0"/>
                <a:ea typeface="Times New Roman" panose="02020603050405020304" pitchFamily="18" charset="0"/>
                <a:cs typeface="Times New Roman" panose="02020603050405020304" pitchFamily="18" charset="0"/>
              </a:rPr>
              <a:t>Reference Textbook</a:t>
            </a:r>
          </a:p>
          <a:p>
            <a:pPr algn="ctr">
              <a:lnSpc>
                <a:spcPct val="107000"/>
              </a:lnSpc>
              <a:spcAft>
                <a:spcPts val="800"/>
              </a:spcAft>
            </a:pPr>
            <a:r>
              <a:rPr lang="en-ZA" sz="2000" b="1" dirty="0">
                <a:latin typeface="Palatino Linotype" panose="02040502050505030304" pitchFamily="18" charset="0"/>
                <a:ea typeface="Times New Roman" panose="02020603050405020304" pitchFamily="18" charset="0"/>
                <a:cs typeface="Times New Roman" panose="02020603050405020304" pitchFamily="18" charset="0"/>
              </a:rPr>
              <a:t>Follow the link and download</a:t>
            </a:r>
          </a:p>
          <a:p>
            <a:pPr algn="ctr">
              <a:lnSpc>
                <a:spcPct val="107000"/>
              </a:lnSpc>
              <a:spcAft>
                <a:spcPts val="800"/>
              </a:spcAft>
            </a:pPr>
            <a:endParaRPr lang="en-ZA" sz="2000" b="1" dirty="0">
              <a:latin typeface="Palatino Linotype" panose="02040502050505030304" pitchFamily="18" charset="0"/>
              <a:ea typeface="Times New Roman" panose="02020603050405020304" pitchFamily="18" charset="0"/>
              <a:cs typeface="Times New Roman" panose="02020603050405020304" pitchFamily="18" charset="0"/>
            </a:endParaRPr>
          </a:p>
          <a:p>
            <a:pPr algn="ctr">
              <a:lnSpc>
                <a:spcPct val="107000"/>
              </a:lnSpc>
              <a:spcAft>
                <a:spcPts val="800"/>
              </a:spcAft>
            </a:pPr>
            <a:endParaRPr lang="en-ZA" sz="2000" b="1" dirty="0">
              <a:latin typeface="Palatino Linotype" panose="02040502050505030304" pitchFamily="18" charset="0"/>
              <a:ea typeface="Times New Roman" panose="02020603050405020304" pitchFamily="18" charset="0"/>
              <a:cs typeface="Times New Roman" panose="02020603050405020304" pitchFamily="18" charset="0"/>
            </a:endParaRPr>
          </a:p>
          <a:p>
            <a:pPr algn="ctr">
              <a:lnSpc>
                <a:spcPct val="107000"/>
              </a:lnSpc>
              <a:spcAft>
                <a:spcPts val="800"/>
              </a:spcAft>
            </a:pPr>
            <a:endParaRPr lang="en-ZA" sz="2000" b="1" dirty="0">
              <a:latin typeface="Palatino Linotype" panose="02040502050505030304" pitchFamily="18" charset="0"/>
              <a:ea typeface="Times New Roman" panose="02020603050405020304" pitchFamily="18" charset="0"/>
              <a:cs typeface="Times New Roman" panose="02020603050405020304" pitchFamily="18" charset="0"/>
            </a:endParaRPr>
          </a:p>
          <a:p>
            <a:pPr algn="ctr">
              <a:lnSpc>
                <a:spcPct val="107000"/>
              </a:lnSpc>
              <a:spcAft>
                <a:spcPts val="800"/>
              </a:spcAft>
            </a:pPr>
            <a:r>
              <a:rPr lang="en-GB" sz="2000" b="1" dirty="0">
                <a:latin typeface="Palatino Linotype" panose="02040502050505030304" pitchFamily="18" charset="0"/>
                <a:ea typeface="Times New Roman" panose="02020603050405020304" pitchFamily="18" charset="0"/>
                <a:cs typeface="Times New Roman" panose="02020603050405020304" pitchFamily="18" charset="0"/>
              </a:rPr>
              <a:t>"Fundamentals of Organic Chemistry - Your No 1 Online Book Store" https://pbnbooks.com/product/fundamentals-of-organic-chemistry/</a:t>
            </a:r>
            <a:endParaRPr lang="en-ZA" sz="2000" b="1" dirty="0">
              <a:latin typeface="Palatino Linotype" panose="02040502050505030304" pitchFamily="18" charset="0"/>
              <a:ea typeface="Times New Roman" panose="02020603050405020304" pitchFamily="18" charset="0"/>
              <a:cs typeface="Times New Roman" panose="02020603050405020304" pitchFamily="18" charset="0"/>
            </a:endParaRPr>
          </a:p>
          <a:p>
            <a:pPr algn="ctr">
              <a:lnSpc>
                <a:spcPct val="107000"/>
              </a:lnSpc>
              <a:spcAft>
                <a:spcPts val="800"/>
              </a:spcAft>
            </a:pPr>
            <a:endParaRPr lang="en-ZA" sz="2000" b="1" dirty="0">
              <a:latin typeface="Palatino Linotype" panose="02040502050505030304" pitchFamily="18" charset="0"/>
              <a:ea typeface="Times New Roman" panose="02020603050405020304" pitchFamily="18" charset="0"/>
              <a:cs typeface="Times New Roman" panose="02020603050405020304" pitchFamily="18" charset="0"/>
            </a:endParaRPr>
          </a:p>
          <a:p>
            <a:pPr algn="ctr">
              <a:lnSpc>
                <a:spcPct val="107000"/>
              </a:lnSpc>
              <a:spcAft>
                <a:spcPts val="800"/>
              </a:spcAft>
            </a:pPr>
            <a:r>
              <a:rPr lang="en-ZA" sz="2000" b="1" dirty="0">
                <a:latin typeface="Palatino Linotype" panose="02040502050505030304" pitchFamily="18" charset="0"/>
                <a:ea typeface="Times New Roman" panose="02020603050405020304" pitchFamily="18" charset="0"/>
                <a:cs typeface="Times New Roman" panose="02020603050405020304" pitchFamily="18" charset="0"/>
              </a:rPr>
              <a:t>Reactions of alkanes</a:t>
            </a:r>
            <a:endParaRPr lang="en-ZA" sz="20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gn="jus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sz="1600" dirty="0">
                <a:solidFill>
                  <a:srgbClr val="000000"/>
                </a:solidFill>
                <a:latin typeface="Palatino Linotype" panose="02040502050505030304" pitchFamily="18" charset="0"/>
                <a:ea typeface="Times New Roman" panose="02020603050405020304" pitchFamily="18" charset="0"/>
                <a:cs typeface="Courier New" panose="02070309020205020404" pitchFamily="49" charset="0"/>
              </a:rPr>
              <a:t>Oxidation Reactions of Alkane</a:t>
            </a:r>
          </a:p>
          <a:p>
            <a:pPr marL="342900" indent="-342900" algn="jus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sz="1600" dirty="0">
                <a:latin typeface="Palatino Linotype" panose="02040502050505030304" pitchFamily="18" charset="0"/>
              </a:rPr>
              <a:t>Substitution Reactions of Alkanes</a:t>
            </a: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ZA" sz="1600" dirty="0">
              <a:latin typeface="Palatino Linotype" panose="02040502050505030304" pitchFamily="18" charset="0"/>
              <a:ea typeface="Times New Roman" panose="02020603050405020304" pitchFamily="18" charset="0"/>
            </a:endParaRPr>
          </a:p>
          <a:p>
            <a:r>
              <a:rPr lang="en-ZA" b="1" dirty="0">
                <a:latin typeface="Palatino Linotype" panose="02040502050505030304" pitchFamily="18" charset="0"/>
              </a:rPr>
              <a:t>1.	Oxidation Reactions of Alkane</a:t>
            </a:r>
          </a:p>
          <a:p>
            <a:r>
              <a:rPr lang="en-ZA" dirty="0">
                <a:latin typeface="Palatino Linotype" panose="02040502050505030304" pitchFamily="18" charset="0"/>
              </a:rPr>
              <a:t>Oxidation of alkanes gives different products under different conditions.</a:t>
            </a:r>
          </a:p>
          <a:p>
            <a:pPr marL="400050" indent="-400050">
              <a:buAutoNum type="romanLcPeriod"/>
            </a:pPr>
            <a:r>
              <a:rPr lang="en-ZA" b="1" dirty="0">
                <a:latin typeface="Palatino Linotype" panose="02040502050505030304" pitchFamily="18" charset="0"/>
              </a:rPr>
              <a:t>Complete oxidation or combustion               iii.  Catalytic oxidation</a:t>
            </a:r>
          </a:p>
          <a:p>
            <a:pPr marL="400050" indent="-400050">
              <a:buAutoNum type="romanLcPeriod"/>
            </a:pPr>
            <a:r>
              <a:rPr lang="en-ZA" b="1" dirty="0">
                <a:latin typeface="Palatino Linotype" panose="02040502050505030304" pitchFamily="18" charset="0"/>
              </a:rPr>
              <a:t>Incomplete oxidation                                       iv. Chemical oxidation</a:t>
            </a:r>
          </a:p>
          <a:p>
            <a:pPr marL="400050" indent="-400050">
              <a:buAutoNum type="romanLcPeriod"/>
            </a:pPr>
            <a:endParaRPr lang="en-ZA" sz="1600" dirty="0">
              <a:effectLst/>
              <a:latin typeface="Palatino Linotype" panose="0204050205050503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A008BAB-81DD-40CF-AB9B-53CD7A08A6FB}"/>
              </a:ext>
            </a:extLst>
          </p:cNvPr>
          <p:cNvPicPr>
            <a:picLocks noChangeAspect="1"/>
          </p:cNvPicPr>
          <p:nvPr/>
        </p:nvPicPr>
        <p:blipFill>
          <a:blip r:embed="rId5"/>
          <a:stretch>
            <a:fillRect/>
          </a:stretch>
        </p:blipFill>
        <p:spPr>
          <a:xfrm>
            <a:off x="331305" y="189411"/>
            <a:ext cx="1968394" cy="1875970"/>
          </a:xfrm>
          <a:prstGeom prst="rect">
            <a:avLst/>
          </a:prstGeom>
        </p:spPr>
      </p:pic>
      <p:pic>
        <p:nvPicPr>
          <p:cNvPr id="3" name="Audio 2">
            <a:hlinkClick r:id="" action="ppaction://media"/>
            <a:extLst>
              <a:ext uri="{FF2B5EF4-FFF2-40B4-BE49-F238E27FC236}">
                <a16:creationId xmlns:a16="http://schemas.microsoft.com/office/drawing/2014/main" id="{5FF59160-DACA-4783-AFB1-B01E9ACF8E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124018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9062">
        <p159:morph option="byObject"/>
      </p:transition>
    </mc:Choice>
    <mc:Fallback xmlns="">
      <p:transition spd="slow" advTm="1490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0" name="Rectangle 9">
            <a:extLst>
              <a:ext uri="{FF2B5EF4-FFF2-40B4-BE49-F238E27FC236}">
                <a16:creationId xmlns:a16="http://schemas.microsoft.com/office/drawing/2014/main" id="{BAE6D9BE-A576-4479-A0A2-B27F1AABFA66}"/>
              </a:ext>
            </a:extLst>
          </p:cNvPr>
          <p:cNvSpPr/>
          <p:nvPr/>
        </p:nvSpPr>
        <p:spPr>
          <a:xfrm>
            <a:off x="0" y="0"/>
            <a:ext cx="9144000" cy="5078313"/>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b="1" dirty="0" err="1">
                <a:latin typeface="Palatino Linotype" panose="02040502050505030304" pitchFamily="18" charset="0"/>
                <a:ea typeface="Times New Roman" panose="02020603050405020304" pitchFamily="18" charset="0"/>
                <a:cs typeface="Courier New" panose="02070309020205020404" pitchFamily="49" charset="0"/>
              </a:rPr>
              <a:t>i</a:t>
            </a:r>
            <a:r>
              <a:rPr lang="en-ZA" b="1" dirty="0">
                <a:latin typeface="Palatino Linotype" panose="02040502050505030304" pitchFamily="18" charset="0"/>
                <a:ea typeface="Times New Roman" panose="02020603050405020304" pitchFamily="18" charset="0"/>
                <a:cs typeface="Courier New" panose="02070309020205020404" pitchFamily="49" charset="0"/>
              </a:rPr>
              <a:t>.	Complete oxidation or combustion:</a:t>
            </a:r>
            <a:r>
              <a:rPr lang="en-ZA" dirty="0">
                <a:latin typeface="Palatino Linotype" panose="02040502050505030304" pitchFamily="18" charset="0"/>
                <a:ea typeface="Times New Roman" panose="02020603050405020304" pitchFamily="18" charset="0"/>
                <a:cs typeface="Courier New" panose="02070309020205020404" pitchFamily="49" charset="0"/>
              </a:rPr>
              <a:t> Alkanes burn readily with non-luminous flame in presence of air or oxygen. They are fuels</a:t>
            </a: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ZA" dirty="0">
              <a:latin typeface="Palatino Linotype" panose="02040502050505030304" pitchFamily="18" charset="0"/>
              <a:ea typeface="Times New Roman" panose="02020603050405020304" pitchFamily="18" charset="0"/>
            </a:endParaRPr>
          </a:p>
          <a:p>
            <a:pPr algn="ct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C</a:t>
            </a:r>
            <a:r>
              <a:rPr lang="en-ZA" baseline="-25000" dirty="0">
                <a:latin typeface="Palatino Linotype" panose="02040502050505030304" pitchFamily="18" charset="0"/>
                <a:ea typeface="Times New Roman" panose="02020603050405020304" pitchFamily="18" charset="0"/>
                <a:cs typeface="Courier New" panose="02070309020205020404" pitchFamily="49" charset="0"/>
              </a:rPr>
              <a:t>n</a:t>
            </a:r>
            <a:r>
              <a:rPr lang="en-ZA" dirty="0">
                <a:latin typeface="Palatino Linotype" panose="02040502050505030304" pitchFamily="18" charset="0"/>
                <a:ea typeface="Times New Roman" panose="02020603050405020304" pitchFamily="18" charset="0"/>
                <a:cs typeface="Courier New" panose="02070309020205020404" pitchFamily="49" charset="0"/>
              </a:rPr>
              <a:t>H</a:t>
            </a:r>
            <a:r>
              <a:rPr lang="en-ZA" baseline="-25000" dirty="0">
                <a:latin typeface="Palatino Linotype" panose="02040502050505030304" pitchFamily="18" charset="0"/>
                <a:ea typeface="Times New Roman" panose="02020603050405020304" pitchFamily="18" charset="0"/>
                <a:cs typeface="Courier New" panose="02070309020205020404" pitchFamily="49" charset="0"/>
              </a:rPr>
              <a:t>2n+2</a:t>
            </a:r>
            <a:r>
              <a:rPr lang="en-ZA" dirty="0">
                <a:latin typeface="Palatino Linotype" panose="02040502050505030304" pitchFamily="18" charset="0"/>
                <a:ea typeface="Times New Roman" panose="02020603050405020304" pitchFamily="18" charset="0"/>
                <a:cs typeface="Courier New" panose="02070309020205020404" pitchFamily="49" charset="0"/>
              </a:rPr>
              <a:t> + [(3n+1)/2]O</a:t>
            </a:r>
            <a:r>
              <a:rPr lang="en-ZA" baseline="-25000" dirty="0">
                <a:latin typeface="Palatino Linotype" panose="02040502050505030304" pitchFamily="18" charset="0"/>
                <a:ea typeface="Times New Roman" panose="02020603050405020304" pitchFamily="18" charset="0"/>
                <a:cs typeface="Courier New" panose="02070309020205020404" pitchFamily="49" charset="0"/>
              </a:rPr>
              <a:t>2</a:t>
            </a:r>
            <a:r>
              <a:rPr lang="en-ZA" dirty="0">
                <a:latin typeface="Palatino Linotype" panose="02040502050505030304" pitchFamily="18" charset="0"/>
                <a:ea typeface="Times New Roman" panose="02020603050405020304" pitchFamily="18" charset="0"/>
                <a:cs typeface="Courier New" panose="02070309020205020404" pitchFamily="49" charset="0"/>
              </a:rPr>
              <a:t> </a:t>
            </a:r>
            <a:r>
              <a:rPr lang="en-ZA" dirty="0">
                <a:latin typeface="Palatino Linotype" panose="02040502050505030304" pitchFamily="18" charset="0"/>
                <a:ea typeface="Times New Roman" panose="02020603050405020304" pitchFamily="18" charset="0"/>
              </a:rPr>
              <a:t>→</a:t>
            </a:r>
            <a:r>
              <a:rPr lang="en-ZA" dirty="0">
                <a:latin typeface="Palatino Linotype" panose="02040502050505030304" pitchFamily="18" charset="0"/>
                <a:ea typeface="Times New Roman" panose="02020603050405020304" pitchFamily="18" charset="0"/>
                <a:cs typeface="Courier New" panose="02070309020205020404" pitchFamily="49" charset="0"/>
              </a:rPr>
              <a:t> nCO</a:t>
            </a:r>
            <a:r>
              <a:rPr lang="en-ZA" baseline="-25000" dirty="0">
                <a:latin typeface="Palatino Linotype" panose="02040502050505030304" pitchFamily="18" charset="0"/>
                <a:ea typeface="Times New Roman" panose="02020603050405020304" pitchFamily="18" charset="0"/>
                <a:cs typeface="Courier New" panose="02070309020205020404" pitchFamily="49" charset="0"/>
              </a:rPr>
              <a:t>2</a:t>
            </a:r>
            <a:r>
              <a:rPr lang="en-ZA" dirty="0">
                <a:latin typeface="Palatino Linotype" panose="02040502050505030304" pitchFamily="18" charset="0"/>
                <a:ea typeface="Times New Roman" panose="02020603050405020304" pitchFamily="18" charset="0"/>
                <a:cs typeface="Courier New" panose="02070309020205020404" pitchFamily="49" charset="0"/>
              </a:rPr>
              <a:t> + (n+1)H</a:t>
            </a:r>
            <a:r>
              <a:rPr lang="en-ZA" baseline="-25000" dirty="0">
                <a:latin typeface="Palatino Linotype" panose="02040502050505030304" pitchFamily="18" charset="0"/>
                <a:ea typeface="Times New Roman" panose="02020603050405020304" pitchFamily="18" charset="0"/>
                <a:cs typeface="Courier New" panose="02070309020205020404" pitchFamily="49" charset="0"/>
              </a:rPr>
              <a:t>2</a:t>
            </a:r>
            <a:r>
              <a:rPr lang="en-ZA" dirty="0">
                <a:latin typeface="Palatino Linotype" panose="02040502050505030304" pitchFamily="18" charset="0"/>
                <a:ea typeface="Times New Roman" panose="02020603050405020304" pitchFamily="18" charset="0"/>
                <a:cs typeface="Courier New" panose="02070309020205020404" pitchFamily="49" charset="0"/>
              </a:rPr>
              <a:t>O;     ΔH = -</a:t>
            </a:r>
            <a:r>
              <a:rPr lang="en-ZA" dirty="0" err="1">
                <a:latin typeface="Palatino Linotype" panose="02040502050505030304" pitchFamily="18" charset="0"/>
                <a:ea typeface="Times New Roman" panose="02020603050405020304" pitchFamily="18" charset="0"/>
                <a:cs typeface="Courier New" panose="02070309020205020404" pitchFamily="49" charset="0"/>
              </a:rPr>
              <a:t>ve</a:t>
            </a:r>
            <a:endParaRPr lang="en-ZA" dirty="0">
              <a:latin typeface="Palatino Linotype" panose="02040502050505030304" pitchFamily="18" charset="0"/>
              <a:ea typeface="Times New Roman" panose="02020603050405020304" pitchFamily="18" charset="0"/>
            </a:endParaRPr>
          </a:p>
          <a:p>
            <a:pPr algn="ct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CH</a:t>
            </a:r>
            <a:r>
              <a:rPr lang="en-ZA" baseline="-25000" dirty="0">
                <a:latin typeface="Palatino Linotype" panose="02040502050505030304" pitchFamily="18" charset="0"/>
                <a:ea typeface="Times New Roman" panose="02020603050405020304" pitchFamily="18" charset="0"/>
                <a:cs typeface="Courier New" panose="02070309020205020404" pitchFamily="49" charset="0"/>
              </a:rPr>
              <a:t>3</a:t>
            </a:r>
            <a:r>
              <a:rPr lang="en-ZA" dirty="0">
                <a:latin typeface="Palatino Linotype" panose="02040502050505030304" pitchFamily="18" charset="0"/>
                <a:ea typeface="Times New Roman" panose="02020603050405020304" pitchFamily="18" charset="0"/>
                <a:cs typeface="Courier New" panose="02070309020205020404" pitchFamily="49" charset="0"/>
              </a:rPr>
              <a:t> + 2O</a:t>
            </a:r>
            <a:r>
              <a:rPr lang="en-ZA" baseline="-25000" dirty="0">
                <a:latin typeface="Palatino Linotype" panose="02040502050505030304" pitchFamily="18" charset="0"/>
                <a:ea typeface="Times New Roman" panose="02020603050405020304" pitchFamily="18" charset="0"/>
                <a:cs typeface="Courier New" panose="02070309020205020404" pitchFamily="49" charset="0"/>
              </a:rPr>
              <a:t>2</a:t>
            </a:r>
            <a:r>
              <a:rPr lang="en-ZA" dirty="0">
                <a:latin typeface="Palatino Linotype" panose="02040502050505030304" pitchFamily="18" charset="0"/>
                <a:ea typeface="Times New Roman" panose="02020603050405020304" pitchFamily="18" charset="0"/>
                <a:cs typeface="Courier New" panose="02070309020205020404" pitchFamily="49" charset="0"/>
              </a:rPr>
              <a:t> </a:t>
            </a:r>
            <a:r>
              <a:rPr lang="en-ZA" dirty="0">
                <a:latin typeface="Palatino Linotype" panose="02040502050505030304" pitchFamily="18" charset="0"/>
                <a:ea typeface="Times New Roman" panose="02020603050405020304" pitchFamily="18" charset="0"/>
              </a:rPr>
              <a:t>→</a:t>
            </a:r>
            <a:r>
              <a:rPr lang="en-ZA" dirty="0">
                <a:latin typeface="Palatino Linotype" panose="02040502050505030304" pitchFamily="18" charset="0"/>
                <a:ea typeface="Times New Roman" panose="02020603050405020304" pitchFamily="18" charset="0"/>
                <a:cs typeface="Courier New" panose="02070309020205020404" pitchFamily="49" charset="0"/>
              </a:rPr>
              <a:t> CO</a:t>
            </a:r>
            <a:r>
              <a:rPr lang="en-ZA" baseline="-25000" dirty="0">
                <a:latin typeface="Palatino Linotype" panose="02040502050505030304" pitchFamily="18" charset="0"/>
                <a:ea typeface="Times New Roman" panose="02020603050405020304" pitchFamily="18" charset="0"/>
                <a:cs typeface="Courier New" panose="02070309020205020404" pitchFamily="49" charset="0"/>
              </a:rPr>
              <a:t>2</a:t>
            </a:r>
            <a:r>
              <a:rPr lang="en-ZA" dirty="0">
                <a:latin typeface="Palatino Linotype" panose="02040502050505030304" pitchFamily="18" charset="0"/>
                <a:ea typeface="Times New Roman" panose="02020603050405020304" pitchFamily="18" charset="0"/>
                <a:cs typeface="Courier New" panose="02070309020205020404" pitchFamily="49" charset="0"/>
              </a:rPr>
              <a:t> + 2H</a:t>
            </a:r>
            <a:r>
              <a:rPr lang="en-ZA" baseline="-25000" dirty="0">
                <a:latin typeface="Palatino Linotype" panose="02040502050505030304" pitchFamily="18" charset="0"/>
                <a:ea typeface="Times New Roman" panose="02020603050405020304" pitchFamily="18" charset="0"/>
                <a:cs typeface="Courier New" panose="02070309020205020404" pitchFamily="49" charset="0"/>
              </a:rPr>
              <a:t>2</a:t>
            </a:r>
            <a:r>
              <a:rPr lang="en-ZA" dirty="0">
                <a:latin typeface="Palatino Linotype" panose="02040502050505030304" pitchFamily="18" charset="0"/>
                <a:ea typeface="Times New Roman" panose="02020603050405020304" pitchFamily="18" charset="0"/>
                <a:cs typeface="Courier New" panose="02070309020205020404" pitchFamily="49" charset="0"/>
              </a:rPr>
              <a:t>O;             ΔH = -</a:t>
            </a:r>
            <a:r>
              <a:rPr lang="en-ZA" dirty="0" err="1">
                <a:latin typeface="Palatino Linotype" panose="02040502050505030304" pitchFamily="18" charset="0"/>
                <a:ea typeface="Times New Roman" panose="02020603050405020304" pitchFamily="18" charset="0"/>
                <a:cs typeface="Courier New" panose="02070309020205020404" pitchFamily="49" charset="0"/>
              </a:rPr>
              <a:t>ve</a:t>
            </a:r>
            <a:endParaRPr lang="en-ZA" dirty="0">
              <a:latin typeface="Palatino Linotype" panose="02040502050505030304" pitchFamily="18" charset="0"/>
              <a:ea typeface="Times New Roman" panose="02020603050405020304" pitchFamily="18" charset="0"/>
              <a:cs typeface="Courier New" panose="02070309020205020404" pitchFamily="49"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ZA" dirty="0">
              <a:latin typeface="Palatino Linotype" panose="02040502050505030304" pitchFamily="18" charset="0"/>
              <a:ea typeface="Times New Roman" panose="02020603050405020304" pitchFamily="18" charset="0"/>
              <a:cs typeface="Courier New" panose="02070309020205020404" pitchFamily="49" charset="0"/>
            </a:endParaRPr>
          </a:p>
          <a:p>
            <a:endParaRPr lang="en-ZA" b="1" dirty="0">
              <a:latin typeface="Palatino Linotype" panose="02040502050505030304" pitchFamily="18" charset="0"/>
            </a:endParaRPr>
          </a:p>
          <a:p>
            <a:pPr marL="400050" indent="-400050">
              <a:buAutoNum type="romanLcPeriod" startAt="2"/>
            </a:pPr>
            <a:r>
              <a:rPr lang="en-ZA" b="1" dirty="0">
                <a:latin typeface="Palatino Linotype" panose="02040502050505030304" pitchFamily="18" charset="0"/>
              </a:rPr>
              <a:t>Incomplete oxidation:</a:t>
            </a:r>
            <a:r>
              <a:rPr lang="en-ZA" dirty="0">
                <a:latin typeface="Palatino Linotype" panose="02040502050505030304" pitchFamily="18" charset="0"/>
              </a:rPr>
              <a:t> Incomplete oxidation of alkanes in limited supply of air gives carbon black and carbon monoxide.</a:t>
            </a:r>
          </a:p>
          <a:p>
            <a:endParaRPr lang="en-ZA" dirty="0">
              <a:latin typeface="Palatino Linotype" panose="02040502050505030304" pitchFamily="18" charset="0"/>
            </a:endParaRPr>
          </a:p>
          <a:p>
            <a:pPr algn="ctr"/>
            <a:r>
              <a:rPr lang="en-ZA" dirty="0">
                <a:latin typeface="Palatino Linotype" panose="02040502050505030304" pitchFamily="18" charset="0"/>
              </a:rPr>
              <a:t>2CH</a:t>
            </a:r>
            <a:r>
              <a:rPr lang="en-ZA" baseline="-25000" dirty="0">
                <a:latin typeface="Palatino Linotype" panose="02040502050505030304" pitchFamily="18" charset="0"/>
              </a:rPr>
              <a:t>4</a:t>
            </a:r>
            <a:r>
              <a:rPr lang="en-ZA" dirty="0">
                <a:latin typeface="Palatino Linotype" panose="02040502050505030304" pitchFamily="18" charset="0"/>
              </a:rPr>
              <a:t> + 3O</a:t>
            </a:r>
            <a:r>
              <a:rPr lang="en-ZA" baseline="-25000" dirty="0">
                <a:latin typeface="Palatino Linotype" panose="02040502050505030304" pitchFamily="18" charset="0"/>
              </a:rPr>
              <a:t>2</a:t>
            </a:r>
            <a:r>
              <a:rPr lang="en-ZA" dirty="0">
                <a:latin typeface="Palatino Linotype" panose="02040502050505030304" pitchFamily="18" charset="0"/>
              </a:rPr>
              <a:t>  → 2CO + 4H</a:t>
            </a:r>
            <a:r>
              <a:rPr lang="en-ZA" baseline="-25000" dirty="0">
                <a:latin typeface="Palatino Linotype" panose="02040502050505030304" pitchFamily="18" charset="0"/>
              </a:rPr>
              <a:t>2</a:t>
            </a:r>
            <a:r>
              <a:rPr lang="en-ZA" dirty="0">
                <a:latin typeface="Palatino Linotype" panose="02040502050505030304" pitchFamily="18" charset="0"/>
              </a:rPr>
              <a:t>O</a:t>
            </a:r>
          </a:p>
          <a:p>
            <a:pPr algn="ctr"/>
            <a:r>
              <a:rPr lang="en-ZA" dirty="0">
                <a:latin typeface="Palatino Linotype" panose="02040502050505030304" pitchFamily="18" charset="0"/>
              </a:rPr>
              <a:t>CH</a:t>
            </a:r>
            <a:r>
              <a:rPr lang="en-ZA" baseline="-25000" dirty="0">
                <a:latin typeface="Palatino Linotype" panose="02040502050505030304" pitchFamily="18" charset="0"/>
              </a:rPr>
              <a:t>4</a:t>
            </a:r>
            <a:r>
              <a:rPr lang="en-ZA" dirty="0">
                <a:latin typeface="Palatino Linotype" panose="02040502050505030304" pitchFamily="18" charset="0"/>
              </a:rPr>
              <a:t> + O</a:t>
            </a:r>
            <a:r>
              <a:rPr lang="en-ZA" baseline="-25000" dirty="0">
                <a:latin typeface="Palatino Linotype" panose="02040502050505030304" pitchFamily="18" charset="0"/>
              </a:rPr>
              <a:t>2</a:t>
            </a:r>
            <a:r>
              <a:rPr lang="en-ZA" dirty="0">
                <a:latin typeface="Palatino Linotype" panose="02040502050505030304" pitchFamily="18" charset="0"/>
              </a:rPr>
              <a:t>   →     C     +  2H</a:t>
            </a:r>
            <a:r>
              <a:rPr lang="en-ZA" baseline="-25000" dirty="0">
                <a:latin typeface="Palatino Linotype" panose="02040502050505030304" pitchFamily="18" charset="0"/>
              </a:rPr>
              <a:t>2</a:t>
            </a:r>
            <a:r>
              <a:rPr lang="en-ZA" dirty="0">
                <a:latin typeface="Palatino Linotype" panose="02040502050505030304" pitchFamily="18" charset="0"/>
              </a:rPr>
              <a:t>O</a:t>
            </a:r>
          </a:p>
          <a:p>
            <a:pPr algn="ctr"/>
            <a:endParaRPr lang="en-ZA" dirty="0">
              <a:latin typeface="Palatino Linotype" panose="02040502050505030304" pitchFamily="18" charset="0"/>
            </a:endParaRPr>
          </a:p>
          <a:p>
            <a:r>
              <a:rPr lang="en-ZA" b="1" dirty="0">
                <a:latin typeface="Palatino Linotype" panose="02040502050505030304" pitchFamily="18" charset="0"/>
              </a:rPr>
              <a:t>iii.	Catalytic oxidation:</a:t>
            </a:r>
            <a:endParaRPr lang="en-ZA" dirty="0">
              <a:latin typeface="Palatino Linotype" panose="02040502050505030304" pitchFamily="18" charset="0"/>
            </a:endParaRPr>
          </a:p>
          <a:p>
            <a:pPr algn="just"/>
            <a:r>
              <a:rPr lang="en-ZA" dirty="0">
                <a:latin typeface="Palatino Linotype" panose="02040502050505030304" pitchFamily="18" charset="0"/>
              </a:rPr>
              <a:t>Lower alkanes are easily converted to alcohols and aldehydes under controlled catalytic oxidation.</a:t>
            </a:r>
          </a:p>
          <a:p>
            <a:pPr algn="ctr"/>
            <a:endParaRPr lang="en-ZA" dirty="0">
              <a:latin typeface="Palatino Linotype" panose="02040502050505030304" pitchFamily="18" charset="0"/>
            </a:endParaRPr>
          </a:p>
          <a:p>
            <a:r>
              <a:rPr lang="en-ZA" dirty="0">
                <a:latin typeface="Palatino Linotype" panose="02040502050505030304" pitchFamily="18" charset="0"/>
              </a:rPr>
              <a:t>                   </a:t>
            </a:r>
            <a:endParaRPr lang="en-ZA" dirty="0">
              <a:latin typeface="Palatino Linotype" panose="02040502050505030304" pitchFamily="18" charset="0"/>
              <a:ea typeface="Times New Roman" panose="02020603050405020304" pitchFamily="18" charset="0"/>
            </a:endParaRPr>
          </a:p>
        </p:txBody>
      </p:sp>
      <p:pic>
        <p:nvPicPr>
          <p:cNvPr id="99335" name="Picture 7" descr="Image result for non-luminous flame">
            <a:extLst>
              <a:ext uri="{FF2B5EF4-FFF2-40B4-BE49-F238E27FC236}">
                <a16:creationId xmlns:a16="http://schemas.microsoft.com/office/drawing/2014/main" id="{D2BEA37D-0D63-4493-B9A5-2AEF98929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242" y="344764"/>
            <a:ext cx="1563758"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atalytic-oxidation">
            <a:extLst>
              <a:ext uri="{FF2B5EF4-FFF2-40B4-BE49-F238E27FC236}">
                <a16:creationId xmlns:a16="http://schemas.microsoft.com/office/drawing/2014/main" id="{E5B76704-58CD-4CFD-9740-E0AA9E77EE7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683026" y="4399722"/>
            <a:ext cx="5406174" cy="1905258"/>
          </a:xfrm>
          <a:prstGeom prst="rect">
            <a:avLst/>
          </a:prstGeom>
          <a:noFill/>
          <a:ln>
            <a:noFill/>
          </a:ln>
        </p:spPr>
      </p:pic>
      <p:pic>
        <p:nvPicPr>
          <p:cNvPr id="2" name="Audio 1">
            <a:hlinkClick r:id="" action="ppaction://media"/>
            <a:extLst>
              <a:ext uri="{FF2B5EF4-FFF2-40B4-BE49-F238E27FC236}">
                <a16:creationId xmlns:a16="http://schemas.microsoft.com/office/drawing/2014/main" id="{2584217C-6F7E-4D0C-AF99-5C3CA3CF45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1848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20902">
        <p159:morph option="byObject"/>
      </p:transition>
    </mc:Choice>
    <mc:Fallback xmlns="">
      <p:transition spd="slow" advTm="3209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0" name="Rectangle 9">
            <a:extLst>
              <a:ext uri="{FF2B5EF4-FFF2-40B4-BE49-F238E27FC236}">
                <a16:creationId xmlns:a16="http://schemas.microsoft.com/office/drawing/2014/main" id="{BAE6D9BE-A576-4479-A0A2-B27F1AABFA66}"/>
              </a:ext>
            </a:extLst>
          </p:cNvPr>
          <p:cNvSpPr/>
          <p:nvPr/>
        </p:nvSpPr>
        <p:spPr>
          <a:xfrm>
            <a:off x="0" y="0"/>
            <a:ext cx="9144000" cy="5355312"/>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b="1" dirty="0"/>
              <a:t>iv.	Chemical oxidation: </a:t>
            </a:r>
            <a:r>
              <a:rPr lang="en-ZA" dirty="0"/>
              <a:t>Tertiary alkanes are oxidized to tertiary alcohols by KMnO</a:t>
            </a:r>
            <a:r>
              <a:rPr lang="en-ZA" baseline="-25000" dirty="0"/>
              <a:t>4</a:t>
            </a:r>
            <a:endParaRPr lang="en-ZA" dirty="0">
              <a:latin typeface="Palatino Linotype" panose="02040502050505030304" pitchFamily="18" charset="0"/>
              <a:ea typeface="Times New Roman" panose="02020603050405020304" pitchFamily="18" charset="0"/>
              <a:cs typeface="Courier New" panose="02070309020205020404" pitchFamily="49" charset="0"/>
            </a:endParaRPr>
          </a:p>
          <a:p>
            <a:endParaRPr lang="en-ZA" b="1" dirty="0">
              <a:latin typeface="Palatino Linotype" panose="02040502050505030304" pitchFamily="18" charset="0"/>
            </a:endParaRPr>
          </a:p>
          <a:p>
            <a:endParaRPr lang="en-ZA" b="1" dirty="0">
              <a:latin typeface="Palatino Linotype" panose="02040502050505030304" pitchFamily="18" charset="0"/>
            </a:endParaRPr>
          </a:p>
          <a:p>
            <a:endParaRPr lang="en-ZA" b="1" dirty="0">
              <a:latin typeface="Palatino Linotype" panose="02040502050505030304" pitchFamily="18" charset="0"/>
            </a:endParaRPr>
          </a:p>
          <a:p>
            <a:endParaRPr lang="en-ZA" b="1" dirty="0">
              <a:latin typeface="Palatino Linotype" panose="02040502050505030304" pitchFamily="18" charset="0"/>
            </a:endParaRPr>
          </a:p>
          <a:p>
            <a:endParaRPr lang="en-ZA" b="1" dirty="0">
              <a:latin typeface="Palatino Linotype" panose="0204050205050503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b="1" dirty="0">
                <a:solidFill>
                  <a:srgbClr val="000000"/>
                </a:solidFill>
                <a:latin typeface="Palatino Linotype" panose="02040502050505030304" pitchFamily="18" charset="0"/>
                <a:ea typeface="Times New Roman" panose="02020603050405020304" pitchFamily="18" charset="0"/>
                <a:cs typeface="Courier New" panose="02070309020205020404" pitchFamily="49" charset="0"/>
              </a:rPr>
              <a:t>2.	Substitution Reactions of Alkanes</a:t>
            </a:r>
            <a:endParaRPr lang="en-ZA" sz="2000" b="1" dirty="0">
              <a:latin typeface="Times New Roman" panose="02020603050405020304" pitchFamily="18" charset="0"/>
              <a:ea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b="1" dirty="0" err="1">
                <a:latin typeface="Palatino Linotype" panose="02040502050505030304" pitchFamily="18" charset="0"/>
                <a:ea typeface="Times New Roman" panose="02020603050405020304" pitchFamily="18" charset="0"/>
                <a:cs typeface="Courier New" panose="02070309020205020404" pitchFamily="49" charset="0"/>
              </a:rPr>
              <a:t>i</a:t>
            </a:r>
            <a:r>
              <a:rPr lang="en-ZA" b="1" dirty="0">
                <a:latin typeface="Palatino Linotype" panose="02040502050505030304" pitchFamily="18" charset="0"/>
                <a:ea typeface="Times New Roman" panose="02020603050405020304" pitchFamily="18" charset="0"/>
                <a:cs typeface="Courier New" panose="02070309020205020404" pitchFamily="49" charset="0"/>
              </a:rPr>
              <a:t>.	Halogenation of Alkanes: </a:t>
            </a:r>
            <a:r>
              <a:rPr lang="en-ZA" dirty="0">
                <a:latin typeface="Palatino Linotype" panose="02040502050505030304" pitchFamily="18" charset="0"/>
                <a:ea typeface="Times New Roman" panose="02020603050405020304" pitchFamily="18" charset="0"/>
                <a:cs typeface="Courier New" panose="02070309020205020404" pitchFamily="49" charset="0"/>
              </a:rPr>
              <a:t>Chlorination is </a:t>
            </a:r>
          </a:p>
          <a:p>
            <a:pPr marL="285750" indent="-285750" algn="jus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Initiated by photo irradiation, heat or catalysts, </a:t>
            </a:r>
          </a:p>
          <a:p>
            <a:pPr marL="285750" indent="-285750" algn="jus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and the extent of chlorination depends largely on the amount of chlorine </a:t>
            </a:r>
          </a:p>
          <a:p>
            <a:pPr marL="285750" indent="-285750" algn="jus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to give a mixture of all possible isomeric monochlorides. </a:t>
            </a:r>
          </a:p>
          <a:p>
            <a:pPr marL="285750" indent="-285750" algn="jus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The isomers(products) are formed in unequal amounts, due to difference in reactivity of primary, secondary and tertiary hydrogen atoms.</a:t>
            </a:r>
            <a:r>
              <a:rPr lang="en-ZA" dirty="0">
                <a:latin typeface="Times New Roman" panose="02020603050405020304" pitchFamily="18" charset="0"/>
                <a:ea typeface="Times New Roman" panose="02020603050405020304" pitchFamily="18" charset="0"/>
              </a:rPr>
              <a:t> </a:t>
            </a:r>
            <a:r>
              <a:rPr lang="en-ZA" dirty="0">
                <a:latin typeface="Palatino Linotype" panose="02040502050505030304" pitchFamily="18" charset="0"/>
                <a:ea typeface="Times New Roman" panose="02020603050405020304" pitchFamily="18" charset="0"/>
                <a:cs typeface="Courier New" panose="02070309020205020404" pitchFamily="49" charset="0"/>
              </a:rPr>
              <a:t>The order of ease of substitution is</a:t>
            </a:r>
            <a:r>
              <a:rPr lang="en-ZA" dirty="0">
                <a:latin typeface="Times New Roman" panose="02020603050405020304" pitchFamily="18" charset="0"/>
                <a:ea typeface="Times New Roman" panose="02020603050405020304" pitchFamily="18" charset="0"/>
              </a:rPr>
              <a:t>              </a:t>
            </a:r>
            <a:r>
              <a:rPr lang="en-ZA" i="1" dirty="0">
                <a:latin typeface="Palatino Linotype" panose="02040502050505030304" pitchFamily="18" charset="0"/>
                <a:ea typeface="Calibri" panose="020F0502020204030204" pitchFamily="34" charset="0"/>
                <a:cs typeface="Courier New" panose="02070309020205020404" pitchFamily="49" charset="0"/>
              </a:rPr>
              <a:t>Tertiary Hydrogen &gt; Secondary Hydrogen &gt; Primary Hydrogen</a:t>
            </a:r>
            <a:endParaRPr lang="en-ZA" dirty="0"/>
          </a:p>
          <a:p>
            <a:endParaRPr lang="en-ZA" b="1" dirty="0">
              <a:latin typeface="Palatino Linotype" panose="02040502050505030304" pitchFamily="18" charset="0"/>
            </a:endParaRPr>
          </a:p>
          <a:p>
            <a:pPr algn="ctr"/>
            <a:endParaRPr lang="en-ZA" dirty="0">
              <a:latin typeface="Palatino Linotype" panose="02040502050505030304" pitchFamily="18" charset="0"/>
            </a:endParaRPr>
          </a:p>
          <a:p>
            <a:pPr algn="just"/>
            <a:endParaRPr lang="en-ZA" dirty="0">
              <a:latin typeface="Palatino Linotype" panose="02040502050505030304" pitchFamily="18" charset="0"/>
            </a:endParaRPr>
          </a:p>
          <a:p>
            <a:pPr algn="ctr"/>
            <a:endParaRPr lang="en-ZA" dirty="0">
              <a:latin typeface="Palatino Linotype" panose="02040502050505030304" pitchFamily="18" charset="0"/>
            </a:endParaRPr>
          </a:p>
          <a:p>
            <a:r>
              <a:rPr lang="en-ZA" dirty="0">
                <a:latin typeface="Palatino Linotype" panose="02040502050505030304" pitchFamily="18" charset="0"/>
              </a:rPr>
              <a:t>                   </a:t>
            </a:r>
            <a:endParaRPr lang="en-ZA" dirty="0">
              <a:latin typeface="Palatino Linotype" panose="02040502050505030304" pitchFamily="18" charset="0"/>
              <a:ea typeface="Times New Roman" panose="02020603050405020304" pitchFamily="18" charset="0"/>
            </a:endParaRPr>
          </a:p>
        </p:txBody>
      </p:sp>
      <p:pic>
        <p:nvPicPr>
          <p:cNvPr id="9" name="Picture 8" descr="chemical-oxidation">
            <a:extLst>
              <a:ext uri="{FF2B5EF4-FFF2-40B4-BE49-F238E27FC236}">
                <a16:creationId xmlns:a16="http://schemas.microsoft.com/office/drawing/2014/main" id="{85355E57-EADB-460C-931A-73E4C7BC6C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93844" y="440966"/>
            <a:ext cx="4221479" cy="1036362"/>
          </a:xfrm>
          <a:prstGeom prst="rect">
            <a:avLst/>
          </a:prstGeom>
          <a:noFill/>
          <a:ln>
            <a:noFill/>
          </a:ln>
        </p:spPr>
      </p:pic>
      <p:pic>
        <p:nvPicPr>
          <p:cNvPr id="12" name="Picture 11">
            <a:extLst>
              <a:ext uri="{FF2B5EF4-FFF2-40B4-BE49-F238E27FC236}">
                <a16:creationId xmlns:a16="http://schemas.microsoft.com/office/drawing/2014/main" id="{DC393B5A-0075-4EA5-B0D4-CF9019718B03}"/>
              </a:ext>
            </a:extLst>
          </p:cNvPr>
          <p:cNvPicPr>
            <a:picLocks noChangeAspect="1"/>
          </p:cNvPicPr>
          <p:nvPr/>
        </p:nvPicPr>
        <p:blipFill>
          <a:blip r:embed="rId4"/>
          <a:stretch>
            <a:fillRect/>
          </a:stretch>
        </p:blipFill>
        <p:spPr>
          <a:xfrm>
            <a:off x="0" y="4261564"/>
            <a:ext cx="3479603" cy="1822490"/>
          </a:xfrm>
          <a:prstGeom prst="rect">
            <a:avLst/>
          </a:prstGeom>
        </p:spPr>
      </p:pic>
      <p:sp>
        <p:nvSpPr>
          <p:cNvPr id="14" name="Rectangle 13">
            <a:extLst>
              <a:ext uri="{FF2B5EF4-FFF2-40B4-BE49-F238E27FC236}">
                <a16:creationId xmlns:a16="http://schemas.microsoft.com/office/drawing/2014/main" id="{D90FEC72-D4B9-4FFC-97C1-24805F39AB7C}"/>
              </a:ext>
            </a:extLst>
          </p:cNvPr>
          <p:cNvSpPr/>
          <p:nvPr/>
        </p:nvSpPr>
        <p:spPr>
          <a:xfrm>
            <a:off x="3656239" y="3956900"/>
            <a:ext cx="5406173" cy="2308324"/>
          </a:xfrm>
          <a:prstGeom prst="rect">
            <a:avLst/>
          </a:prstGeom>
        </p:spPr>
        <p:txBody>
          <a:bodyPr wrap="square">
            <a:spAutoFit/>
          </a:bodyPr>
          <a:lstStyle/>
          <a:p>
            <a:pPr marL="285750" indent="-285750">
              <a:buFont typeface="Wingdings" panose="05000000000000000000" pitchFamily="2" charset="2"/>
              <a:buChar char="q"/>
            </a:pPr>
            <a:r>
              <a:rPr lang="en-ZA" dirty="0">
                <a:latin typeface="Palatino Linotype" panose="02040502050505030304" pitchFamily="18" charset="0"/>
                <a:ea typeface="Calibri" panose="020F0502020204030204" pitchFamily="34" charset="0"/>
                <a:cs typeface="Courier New" panose="02070309020205020404" pitchFamily="49" charset="0"/>
              </a:rPr>
              <a:t>Chlorination of isobutane at 300 </a:t>
            </a:r>
            <a:r>
              <a:rPr lang="en-ZA" baseline="30000" dirty="0" err="1">
                <a:latin typeface="Palatino Linotype" panose="02040502050505030304" pitchFamily="18" charset="0"/>
                <a:ea typeface="Calibri" panose="020F0502020204030204" pitchFamily="34" charset="0"/>
                <a:cs typeface="Courier New" panose="02070309020205020404" pitchFamily="49" charset="0"/>
              </a:rPr>
              <a:t>o</a:t>
            </a:r>
            <a:r>
              <a:rPr lang="en-ZA" dirty="0" err="1">
                <a:latin typeface="Palatino Linotype" panose="02040502050505030304" pitchFamily="18" charset="0"/>
                <a:ea typeface="Calibri" panose="020F0502020204030204" pitchFamily="34" charset="0"/>
                <a:cs typeface="Courier New" panose="02070309020205020404" pitchFamily="49" charset="0"/>
              </a:rPr>
              <a:t>C</a:t>
            </a:r>
            <a:r>
              <a:rPr lang="en-ZA" dirty="0">
                <a:latin typeface="Palatino Linotype" panose="02040502050505030304" pitchFamily="18" charset="0"/>
                <a:ea typeface="Calibri" panose="020F0502020204030204" pitchFamily="34" charset="0"/>
                <a:cs typeface="Courier New" panose="02070309020205020404" pitchFamily="49" charset="0"/>
              </a:rPr>
              <a:t> gives a mixture of two isomeric monochlorides</a:t>
            </a:r>
          </a:p>
          <a:p>
            <a:endParaRPr lang="en-ZA" dirty="0">
              <a:latin typeface="Palatino Linotype" panose="02040502050505030304" pitchFamily="18" charset="0"/>
              <a:cs typeface="Courier New" panose="02070309020205020404" pitchFamily="49" charset="0"/>
            </a:endParaRPr>
          </a:p>
          <a:p>
            <a:endParaRPr lang="en-ZA" dirty="0">
              <a:latin typeface="Palatino Linotype" panose="02040502050505030304" pitchFamily="18" charset="0"/>
              <a:cs typeface="Courier New" panose="02070309020205020404" pitchFamily="49" charset="0"/>
            </a:endParaRPr>
          </a:p>
          <a:p>
            <a:endParaRPr lang="en-ZA" dirty="0">
              <a:latin typeface="Palatino Linotype" panose="02040502050505030304" pitchFamily="18" charset="0"/>
              <a:cs typeface="Courier New" panose="02070309020205020404" pitchFamily="49" charset="0"/>
            </a:endParaRPr>
          </a:p>
          <a:p>
            <a:endParaRPr lang="en-ZA" dirty="0">
              <a:latin typeface="Palatino Linotype" panose="02040502050505030304" pitchFamily="18" charset="0"/>
              <a:cs typeface="Courier New" panose="02070309020205020404" pitchFamily="49" charset="0"/>
            </a:endParaRPr>
          </a:p>
          <a:p>
            <a:endParaRPr lang="en-ZA" dirty="0">
              <a:latin typeface="Palatino Linotype" panose="02040502050505030304" pitchFamily="18" charset="0"/>
              <a:cs typeface="Courier New" panose="02070309020205020404" pitchFamily="49" charset="0"/>
            </a:endParaRPr>
          </a:p>
          <a:p>
            <a:endParaRPr lang="en-ZA" dirty="0"/>
          </a:p>
        </p:txBody>
      </p:sp>
      <p:pic>
        <p:nvPicPr>
          <p:cNvPr id="20" name="Picture 19">
            <a:extLst>
              <a:ext uri="{FF2B5EF4-FFF2-40B4-BE49-F238E27FC236}">
                <a16:creationId xmlns:a16="http://schemas.microsoft.com/office/drawing/2014/main" id="{10A83600-DC5F-4291-8EEF-B475BCA5C87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449685" y="4816499"/>
            <a:ext cx="4031705" cy="1179657"/>
          </a:xfrm>
          <a:prstGeom prst="rect">
            <a:avLst/>
          </a:prstGeom>
          <a:noFill/>
          <a:ln>
            <a:noFill/>
          </a:ln>
        </p:spPr>
      </p:pic>
    </p:spTree>
    <p:extLst>
      <p:ext uri="{BB962C8B-B14F-4D97-AF65-F5344CB8AC3E}">
        <p14:creationId xmlns:p14="http://schemas.microsoft.com/office/powerpoint/2010/main" val="2109485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2"/>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25" name="Picture 24">
            <a:extLst>
              <a:ext uri="{FF2B5EF4-FFF2-40B4-BE49-F238E27FC236}">
                <a16:creationId xmlns:a16="http://schemas.microsoft.com/office/drawing/2014/main" id="{C857FA76-ED44-43D0-AA9B-70F6CEC33B3E}"/>
              </a:ext>
            </a:extLst>
          </p:cNvPr>
          <p:cNvPicPr>
            <a:picLocks noChangeAspect="1"/>
          </p:cNvPicPr>
          <p:nvPr/>
        </p:nvPicPr>
        <p:blipFill>
          <a:blip r:embed="rId3"/>
          <a:stretch>
            <a:fillRect/>
          </a:stretch>
        </p:blipFill>
        <p:spPr>
          <a:xfrm>
            <a:off x="106251" y="132522"/>
            <a:ext cx="8931498" cy="6132702"/>
          </a:xfrm>
          <a:prstGeom prst="rect">
            <a:avLst/>
          </a:prstGeom>
        </p:spPr>
      </p:pic>
    </p:spTree>
    <p:extLst>
      <p:ext uri="{BB962C8B-B14F-4D97-AF65-F5344CB8AC3E}">
        <p14:creationId xmlns:p14="http://schemas.microsoft.com/office/powerpoint/2010/main" val="2630319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2" name="Rectangle 1">
            <a:extLst>
              <a:ext uri="{FF2B5EF4-FFF2-40B4-BE49-F238E27FC236}">
                <a16:creationId xmlns:a16="http://schemas.microsoft.com/office/drawing/2014/main" id="{DD32A998-9823-40A4-9E4D-11B600CEE826}"/>
              </a:ext>
            </a:extLst>
          </p:cNvPr>
          <p:cNvSpPr/>
          <p:nvPr/>
        </p:nvSpPr>
        <p:spPr>
          <a:xfrm>
            <a:off x="-13487" y="79659"/>
            <a:ext cx="9144000" cy="6463308"/>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Three factors affect the product yield obtained from the halogenation of complex alkanes:</a:t>
            </a:r>
          </a:p>
          <a:p>
            <a:pPr marL="400050" indent="-400050" algn="just">
              <a:buFont typeface="+mj-lt"/>
              <a:buAutoNum type="romanL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b="1" dirty="0">
                <a:latin typeface="Palatino Linotype" panose="02040502050505030304" pitchFamily="18" charset="0"/>
                <a:ea typeface="Times New Roman" panose="02020603050405020304" pitchFamily="18" charset="0"/>
                <a:cs typeface="Courier New" panose="02070309020205020404" pitchFamily="49" charset="0"/>
              </a:rPr>
              <a:t>probability factor</a:t>
            </a:r>
          </a:p>
          <a:p>
            <a:pPr marL="400050" indent="-400050" algn="just">
              <a:buFont typeface="+mj-lt"/>
              <a:buAutoNum type="romanL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b="1" dirty="0">
                <a:latin typeface="Palatino Linotype" panose="02040502050505030304" pitchFamily="18" charset="0"/>
              </a:rPr>
              <a:t>reactivity of hydrogen</a:t>
            </a:r>
            <a:endParaRPr lang="en-ZA" b="1" dirty="0">
              <a:latin typeface="Palatino Linotype" panose="02040502050505030304" pitchFamily="18" charset="0"/>
              <a:ea typeface="Times New Roman" panose="02020603050405020304" pitchFamily="18" charset="0"/>
              <a:cs typeface="Courier New" panose="02070309020205020404" pitchFamily="49" charset="0"/>
            </a:endParaRPr>
          </a:p>
          <a:p>
            <a:pPr marL="400050" indent="-400050" algn="just">
              <a:buFont typeface="+mj-lt"/>
              <a:buAutoNum type="romanL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b="1" dirty="0">
                <a:latin typeface="Palatino Linotype" panose="02040502050505030304" pitchFamily="18" charset="0"/>
                <a:ea typeface="Times New Roman" panose="02020603050405020304" pitchFamily="18" charset="0"/>
                <a:cs typeface="Courier New" panose="02070309020205020404" pitchFamily="49" charset="0"/>
              </a:rPr>
              <a:t>reactivity of halogen</a:t>
            </a: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 </a:t>
            </a:r>
          </a:p>
          <a:p>
            <a:pPr algn="just"/>
            <a:r>
              <a:rPr lang="en-ZA" b="1" dirty="0">
                <a:latin typeface="Palatino Linotype" panose="02040502050505030304" pitchFamily="18" charset="0"/>
              </a:rPr>
              <a:t>Probability Factor:</a:t>
            </a:r>
            <a:r>
              <a:rPr lang="en-ZA" dirty="0">
                <a:latin typeface="Palatino Linotype" panose="02040502050505030304" pitchFamily="18" charset="0"/>
              </a:rPr>
              <a:t> This factor is based on the number of each kind of H atom in the molecule. </a:t>
            </a:r>
            <a:r>
              <a:rPr lang="en-ZA" dirty="0" err="1">
                <a:latin typeface="Palatino Linotype" panose="02040502050505030304" pitchFamily="18" charset="0"/>
              </a:rPr>
              <a:t>E.g</a:t>
            </a:r>
            <a:r>
              <a:rPr lang="en-ZA" dirty="0">
                <a:latin typeface="Palatino Linotype" panose="02040502050505030304" pitchFamily="18" charset="0"/>
              </a:rPr>
              <a:t>, in CH</a:t>
            </a:r>
            <a:r>
              <a:rPr lang="en-ZA" baseline="-25000" dirty="0">
                <a:latin typeface="Palatino Linotype" panose="02040502050505030304" pitchFamily="18" charset="0"/>
              </a:rPr>
              <a:t>3</a:t>
            </a:r>
            <a:r>
              <a:rPr lang="en-ZA" dirty="0">
                <a:latin typeface="Palatino Linotype" panose="02040502050505030304" pitchFamily="18" charset="0"/>
              </a:rPr>
              <a:t>CH</a:t>
            </a:r>
            <a:r>
              <a:rPr lang="en-ZA" baseline="-25000" dirty="0">
                <a:latin typeface="Palatino Linotype" panose="02040502050505030304" pitchFamily="18" charset="0"/>
              </a:rPr>
              <a:t>2</a:t>
            </a:r>
            <a:r>
              <a:rPr lang="en-ZA" dirty="0">
                <a:latin typeface="Palatino Linotype" panose="02040502050505030304" pitchFamily="18" charset="0"/>
              </a:rPr>
              <a:t>CH</a:t>
            </a:r>
            <a:r>
              <a:rPr lang="en-ZA" baseline="-25000" dirty="0">
                <a:latin typeface="Palatino Linotype" panose="02040502050505030304" pitchFamily="18" charset="0"/>
              </a:rPr>
              <a:t>2</a:t>
            </a:r>
            <a:r>
              <a:rPr lang="en-ZA" dirty="0">
                <a:latin typeface="Palatino Linotype" panose="02040502050505030304" pitchFamily="18" charset="0"/>
              </a:rPr>
              <a:t>CH</a:t>
            </a:r>
            <a:r>
              <a:rPr lang="en-ZA" baseline="-25000" dirty="0">
                <a:latin typeface="Palatino Linotype" panose="02040502050505030304" pitchFamily="18" charset="0"/>
              </a:rPr>
              <a:t>3</a:t>
            </a:r>
            <a:r>
              <a:rPr lang="en-ZA" dirty="0">
                <a:latin typeface="Palatino Linotype" panose="02040502050505030304" pitchFamily="18" charset="0"/>
              </a:rPr>
              <a:t> there are six equivalent 1</a:t>
            </a:r>
            <a:r>
              <a:rPr lang="en-ZA" baseline="30000" dirty="0">
                <a:latin typeface="Palatino Linotype" panose="02040502050505030304" pitchFamily="18" charset="0"/>
              </a:rPr>
              <a:t>o</a:t>
            </a:r>
            <a:r>
              <a:rPr lang="en-ZA" dirty="0">
                <a:latin typeface="Palatino Linotype" panose="02040502050505030304" pitchFamily="18" charset="0"/>
              </a:rPr>
              <a:t> H’s  and four equivalent 2</a:t>
            </a:r>
            <a:r>
              <a:rPr lang="en-ZA" baseline="30000" dirty="0">
                <a:latin typeface="Palatino Linotype" panose="02040502050505030304" pitchFamily="18" charset="0"/>
              </a:rPr>
              <a:t>o</a:t>
            </a:r>
            <a:r>
              <a:rPr lang="en-ZA" dirty="0">
                <a:latin typeface="Palatino Linotype" panose="02040502050505030304" pitchFamily="18" charset="0"/>
              </a:rPr>
              <a:t> H’s. The ratio of abstracting a 1</a:t>
            </a:r>
            <a:r>
              <a:rPr lang="en-ZA" baseline="30000" dirty="0">
                <a:latin typeface="Palatino Linotype" panose="02040502050505030304" pitchFamily="18" charset="0"/>
              </a:rPr>
              <a:t>o</a:t>
            </a:r>
            <a:r>
              <a:rPr lang="en-ZA" dirty="0">
                <a:latin typeface="Palatino Linotype" panose="02040502050505030304" pitchFamily="18" charset="0"/>
              </a:rPr>
              <a:t>H are thus 6 to 4, or 3 to 2.</a:t>
            </a:r>
          </a:p>
          <a:p>
            <a:pPr algn="just"/>
            <a:endParaRPr lang="en-ZA" dirty="0">
              <a:latin typeface="Palatino Linotype" panose="02040502050505030304" pitchFamily="18" charset="0"/>
            </a:endParaRPr>
          </a:p>
          <a:p>
            <a:pPr algn="just"/>
            <a:r>
              <a:rPr lang="en-ZA" b="1" dirty="0">
                <a:latin typeface="Palatino Linotype" panose="02040502050505030304" pitchFamily="18" charset="0"/>
              </a:rPr>
              <a:t>Reactivity of H</a:t>
            </a:r>
            <a:r>
              <a:rPr lang="en-ZA" baseline="30000" dirty="0">
                <a:latin typeface="Palatino Linotype" panose="02040502050505030304" pitchFamily="18" charset="0"/>
              </a:rPr>
              <a:t>·</a:t>
            </a:r>
            <a:r>
              <a:rPr lang="en-ZA" dirty="0">
                <a:latin typeface="Palatino Linotype" panose="02040502050505030304" pitchFamily="18" charset="0"/>
              </a:rPr>
              <a:t> :  The order of reactivity of H is 3</a:t>
            </a:r>
            <a:r>
              <a:rPr lang="en-ZA" baseline="30000" dirty="0">
                <a:latin typeface="Palatino Linotype" panose="02040502050505030304" pitchFamily="18" charset="0"/>
              </a:rPr>
              <a:t>o</a:t>
            </a:r>
            <a:r>
              <a:rPr lang="en-ZA" dirty="0">
                <a:latin typeface="Palatino Linotype" panose="02040502050505030304" pitchFamily="18" charset="0"/>
              </a:rPr>
              <a:t> &gt; 2</a:t>
            </a:r>
            <a:r>
              <a:rPr lang="en-ZA" baseline="30000" dirty="0">
                <a:latin typeface="Palatino Linotype" panose="02040502050505030304" pitchFamily="18" charset="0"/>
              </a:rPr>
              <a:t>o</a:t>
            </a:r>
            <a:r>
              <a:rPr lang="en-ZA" dirty="0">
                <a:latin typeface="Palatino Linotype" panose="02040502050505030304" pitchFamily="18" charset="0"/>
              </a:rPr>
              <a:t> &gt; 1</a:t>
            </a:r>
            <a:r>
              <a:rPr lang="en-ZA" baseline="30000" dirty="0">
                <a:latin typeface="Palatino Linotype" panose="02040502050505030304" pitchFamily="18" charset="0"/>
              </a:rPr>
              <a:t>o</a:t>
            </a:r>
            <a:r>
              <a:rPr lang="en-ZA" dirty="0">
                <a:latin typeface="Palatino Linotype" panose="02040502050505030304" pitchFamily="18" charset="0"/>
              </a:rPr>
              <a:t>.</a:t>
            </a:r>
          </a:p>
          <a:p>
            <a:pPr algn="just"/>
            <a:endParaRPr lang="en-ZA" dirty="0">
              <a:latin typeface="Palatino Linotype" panose="02040502050505030304" pitchFamily="18" charset="0"/>
            </a:endParaRPr>
          </a:p>
          <a:p>
            <a:pPr algn="just"/>
            <a:r>
              <a:rPr lang="en-ZA" b="1" dirty="0">
                <a:latin typeface="Palatino Linotype" panose="02040502050505030304" pitchFamily="18" charset="0"/>
              </a:rPr>
              <a:t>Reactivity of </a:t>
            </a:r>
            <a:r>
              <a:rPr lang="en-ZA" b="1" dirty="0">
                <a:latin typeface="Palatino Linotype" panose="02040502050505030304" pitchFamily="18" charset="0"/>
                <a:ea typeface="Times New Roman" panose="02020603050405020304" pitchFamily="18" charset="0"/>
                <a:cs typeface="Courier New" panose="02070309020205020404" pitchFamily="49" charset="0"/>
              </a:rPr>
              <a:t>halogen </a:t>
            </a:r>
            <a:r>
              <a:rPr lang="en-ZA" b="1" baseline="30000" dirty="0">
                <a:latin typeface="Palatino Linotype" panose="02040502050505030304" pitchFamily="18" charset="0"/>
              </a:rPr>
              <a:t>·</a:t>
            </a:r>
            <a:r>
              <a:rPr lang="en-ZA" b="1" dirty="0">
                <a:latin typeface="Palatino Linotype" panose="02040502050505030304" pitchFamily="18" charset="0"/>
              </a:rPr>
              <a:t> :</a:t>
            </a:r>
            <a:r>
              <a:rPr lang="en-ZA" dirty="0">
                <a:latin typeface="Palatino Linotype" panose="02040502050505030304" pitchFamily="18" charset="0"/>
              </a:rPr>
              <a:t>  The more reactive Cl</a:t>
            </a:r>
            <a:r>
              <a:rPr lang="en-ZA" baseline="30000" dirty="0">
                <a:latin typeface="Palatino Linotype" panose="02040502050505030304" pitchFamily="18" charset="0"/>
              </a:rPr>
              <a:t>·</a:t>
            </a:r>
            <a:r>
              <a:rPr lang="en-ZA" dirty="0">
                <a:latin typeface="Palatino Linotype" panose="02040502050505030304" pitchFamily="18" charset="0"/>
              </a:rPr>
              <a:t> is less selective and more influenced by the probability factor. The less reactive Br</a:t>
            </a:r>
            <a:r>
              <a:rPr lang="en-ZA" baseline="30000" dirty="0">
                <a:latin typeface="Palatino Linotype" panose="02040502050505030304" pitchFamily="18" charset="0"/>
              </a:rPr>
              <a:t>·</a:t>
            </a:r>
            <a:r>
              <a:rPr lang="en-ZA" dirty="0">
                <a:latin typeface="Palatino Linotype" panose="02040502050505030304" pitchFamily="18" charset="0"/>
              </a:rPr>
              <a:t> is more selective and less influenced by the probability factor, as </a:t>
            </a:r>
            <a:r>
              <a:rPr lang="en-ZA" i="1" dirty="0">
                <a:latin typeface="Palatino Linotype" panose="02040502050505030304" pitchFamily="18" charset="0"/>
              </a:rPr>
              <a:t>summarized </a:t>
            </a:r>
            <a:r>
              <a:rPr lang="en-ZA" dirty="0">
                <a:latin typeface="Palatino Linotype" panose="02040502050505030304" pitchFamily="18" charset="0"/>
              </a:rPr>
              <a:t>by the </a:t>
            </a:r>
            <a:r>
              <a:rPr lang="en-ZA" b="1" dirty="0">
                <a:latin typeface="Palatino Linotype" panose="02040502050505030304" pitchFamily="18" charset="0"/>
              </a:rPr>
              <a:t>Reactivity-Selectivity Principle</a:t>
            </a:r>
            <a:r>
              <a:rPr lang="en-ZA" dirty="0">
                <a:latin typeface="Palatino Linotype" panose="02040502050505030304" pitchFamily="18" charset="0"/>
              </a:rPr>
              <a:t>.</a:t>
            </a:r>
          </a:p>
          <a:p>
            <a:pPr algn="just"/>
            <a:r>
              <a:rPr lang="en-ZA" dirty="0">
                <a:latin typeface="Palatino Linotype" panose="02040502050505030304" pitchFamily="18" charset="0"/>
              </a:rPr>
              <a:t>If the attacking species is more reactive, it will be less selective, and the yields will be closer to those expected from the probability factor.</a:t>
            </a:r>
          </a:p>
          <a:p>
            <a:pPr algn="just"/>
            <a:endParaRPr lang="en-ZA" dirty="0">
              <a:latin typeface="Palatino Linotype" panose="02040502050505030304" pitchFamily="18" charset="0"/>
            </a:endParaRPr>
          </a:p>
          <a:p>
            <a:pPr algn="just"/>
            <a:r>
              <a:rPr lang="en-ZA" dirty="0"/>
              <a:t>At room temperature, for example, the relative rate per hydrogen atom are 5.0:3.8:1.0. Using these values, we can predict quite well the ratio of isomeric chlorination products from a given alkane. </a:t>
            </a:r>
            <a:r>
              <a:rPr lang="en-ZA" i="1" dirty="0"/>
              <a:t>For example:</a:t>
            </a:r>
            <a:endParaRPr lang="en-ZA" dirty="0"/>
          </a:p>
          <a:p>
            <a:pPr algn="just"/>
            <a:endParaRPr lang="en-ZA" dirty="0">
              <a:latin typeface="Palatino Linotype" panose="0204050205050503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ZA" dirty="0">
              <a:latin typeface="Palatino Linotype" panose="02040502050505030304" pitchFamily="18" charset="0"/>
              <a:ea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052789BA-45AA-4AC3-BA7A-FF57A63094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94796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8548">
        <p159:morph option="byObject"/>
      </p:transition>
    </mc:Choice>
    <mc:Fallback>
      <p:transition spd="slow" advTm="185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AB5840-6151-4F72-AF43-2FBE07082DD3}"/>
              </a:ext>
            </a:extLst>
          </p:cNvPr>
          <p:cNvPicPr>
            <a:picLocks noChangeAspect="1"/>
          </p:cNvPicPr>
          <p:nvPr/>
        </p:nvPicPr>
        <p:blipFill>
          <a:blip r:embed="rId4"/>
          <a:stretch>
            <a:fillRect/>
          </a:stretch>
        </p:blipFill>
        <p:spPr>
          <a:xfrm>
            <a:off x="0" y="121231"/>
            <a:ext cx="1966981" cy="1637124"/>
          </a:xfrm>
          <a:prstGeom prst="rect">
            <a:avLst/>
          </a:prstGeom>
        </p:spPr>
      </p:pic>
      <p:pic>
        <p:nvPicPr>
          <p:cNvPr id="14" name="Picture 13">
            <a:extLst>
              <a:ext uri="{FF2B5EF4-FFF2-40B4-BE49-F238E27FC236}">
                <a16:creationId xmlns:a16="http://schemas.microsoft.com/office/drawing/2014/main" id="{DE58E27B-F120-415F-BB15-10364D47CFA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346947" y="5028779"/>
            <a:ext cx="4797053" cy="1276350"/>
          </a:xfrm>
          <a:prstGeom prst="rect">
            <a:avLst/>
          </a:prstGeom>
          <a:noFill/>
          <a:ln>
            <a:noFill/>
          </a:ln>
        </p:spPr>
      </p:pic>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6"/>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pic>
        <p:nvPicPr>
          <p:cNvPr id="12" name="Picture 11">
            <a:extLst>
              <a:ext uri="{FF2B5EF4-FFF2-40B4-BE49-F238E27FC236}">
                <a16:creationId xmlns:a16="http://schemas.microsoft.com/office/drawing/2014/main" id="{116C3D54-59B5-4656-A020-B74916C6479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451654" y="8001"/>
            <a:ext cx="6627414" cy="1763160"/>
          </a:xfrm>
          <a:prstGeom prst="rect">
            <a:avLst/>
          </a:prstGeom>
          <a:noFill/>
          <a:ln>
            <a:noFill/>
          </a:ln>
        </p:spPr>
      </p:pic>
      <p:sp>
        <p:nvSpPr>
          <p:cNvPr id="9" name="Rectangle 8">
            <a:extLst>
              <a:ext uri="{FF2B5EF4-FFF2-40B4-BE49-F238E27FC236}">
                <a16:creationId xmlns:a16="http://schemas.microsoft.com/office/drawing/2014/main" id="{865AFADE-E847-4260-947A-D52E63028CF1}"/>
              </a:ext>
            </a:extLst>
          </p:cNvPr>
          <p:cNvSpPr/>
          <p:nvPr/>
        </p:nvSpPr>
        <p:spPr>
          <a:xfrm>
            <a:off x="13487" y="1802997"/>
            <a:ext cx="9144000" cy="2031325"/>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err="1">
                <a:latin typeface="Palatino Linotype" panose="02040502050505030304" pitchFamily="18" charset="0"/>
                <a:ea typeface="Times New Roman" panose="02020603050405020304" pitchFamily="18" charset="0"/>
                <a:cs typeface="Courier New" panose="02070309020205020404" pitchFamily="49" charset="0"/>
              </a:rPr>
              <a:t>Inspite</a:t>
            </a:r>
            <a:r>
              <a:rPr lang="en-ZA" dirty="0">
                <a:latin typeface="Palatino Linotype" panose="02040502050505030304" pitchFamily="18" charset="0"/>
                <a:ea typeface="Times New Roman" panose="02020603050405020304" pitchFamily="18" charset="0"/>
                <a:cs typeface="Courier New" panose="02070309020205020404" pitchFamily="49" charset="0"/>
              </a:rPr>
              <a:t> of these differences in reactivity, chlorination rarely yields a great excess of any single isomer.</a:t>
            </a: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ZA" dirty="0">
              <a:latin typeface="Times New Roman" panose="02020603050405020304" pitchFamily="18" charset="0"/>
              <a:ea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The same sequence of reactivity, 3</a:t>
            </a:r>
            <a:r>
              <a:rPr lang="en-ZA" baseline="30000" dirty="0">
                <a:latin typeface="Palatino Linotype" panose="02040502050505030304" pitchFamily="18" charset="0"/>
                <a:ea typeface="Times New Roman" panose="02020603050405020304" pitchFamily="18" charset="0"/>
                <a:cs typeface="Courier New" panose="02070309020205020404" pitchFamily="49" charset="0"/>
              </a:rPr>
              <a:t>o</a:t>
            </a:r>
            <a:r>
              <a:rPr lang="en-ZA" dirty="0">
                <a:latin typeface="Palatino Linotype" panose="02040502050505030304" pitchFamily="18" charset="0"/>
                <a:ea typeface="Times New Roman" panose="02020603050405020304" pitchFamily="18" charset="0"/>
                <a:cs typeface="Courier New" panose="02070309020205020404" pitchFamily="49" charset="0"/>
              </a:rPr>
              <a:t> &gt; 2</a:t>
            </a:r>
            <a:r>
              <a:rPr lang="en-ZA" baseline="30000" dirty="0">
                <a:latin typeface="Palatino Linotype" panose="02040502050505030304" pitchFamily="18" charset="0"/>
                <a:ea typeface="Times New Roman" panose="02020603050405020304" pitchFamily="18" charset="0"/>
                <a:cs typeface="Courier New" panose="02070309020205020404" pitchFamily="49" charset="0"/>
              </a:rPr>
              <a:t>o</a:t>
            </a:r>
            <a:r>
              <a:rPr lang="en-ZA" dirty="0">
                <a:latin typeface="Palatino Linotype" panose="02040502050505030304" pitchFamily="18" charset="0"/>
                <a:ea typeface="Times New Roman" panose="02020603050405020304" pitchFamily="18" charset="0"/>
                <a:cs typeface="Courier New" panose="02070309020205020404" pitchFamily="49" charset="0"/>
              </a:rPr>
              <a:t> &gt; 1</a:t>
            </a:r>
            <a:r>
              <a:rPr lang="en-ZA" baseline="30000" dirty="0">
                <a:latin typeface="Palatino Linotype" panose="02040502050505030304" pitchFamily="18" charset="0"/>
                <a:ea typeface="Times New Roman" panose="02020603050405020304" pitchFamily="18" charset="0"/>
                <a:cs typeface="Courier New" panose="02070309020205020404" pitchFamily="49" charset="0"/>
              </a:rPr>
              <a:t>o</a:t>
            </a:r>
            <a:r>
              <a:rPr lang="en-ZA" dirty="0">
                <a:latin typeface="Palatino Linotype" panose="02040502050505030304" pitchFamily="18" charset="0"/>
                <a:ea typeface="Times New Roman" panose="02020603050405020304" pitchFamily="18" charset="0"/>
                <a:cs typeface="Courier New" panose="02070309020205020404" pitchFamily="49" charset="0"/>
              </a:rPr>
              <a:t>, is found in </a:t>
            </a:r>
            <a:r>
              <a:rPr lang="en-ZA" dirty="0" err="1">
                <a:latin typeface="Palatino Linotype" panose="02040502050505030304" pitchFamily="18" charset="0"/>
                <a:ea typeface="Times New Roman" panose="02020603050405020304" pitchFamily="18" charset="0"/>
                <a:cs typeface="Courier New" panose="02070309020205020404" pitchFamily="49" charset="0"/>
              </a:rPr>
              <a:t>bromination</a:t>
            </a:r>
            <a:r>
              <a:rPr lang="en-ZA" dirty="0">
                <a:latin typeface="Palatino Linotype" panose="02040502050505030304" pitchFamily="18" charset="0"/>
                <a:ea typeface="Times New Roman" panose="02020603050405020304" pitchFamily="18" charset="0"/>
                <a:cs typeface="Courier New" panose="02070309020205020404" pitchFamily="49" charset="0"/>
              </a:rPr>
              <a:t>, but with enormously larger reactivity ratios. At 127</a:t>
            </a:r>
            <a:r>
              <a:rPr lang="en-ZA" baseline="30000" dirty="0">
                <a:latin typeface="Palatino Linotype" panose="02040502050505030304" pitchFamily="18" charset="0"/>
                <a:ea typeface="Times New Roman" panose="02020603050405020304" pitchFamily="18" charset="0"/>
                <a:cs typeface="Courier New" panose="02070309020205020404" pitchFamily="49" charset="0"/>
              </a:rPr>
              <a:t>o</a:t>
            </a:r>
            <a:r>
              <a:rPr lang="en-ZA" dirty="0">
                <a:latin typeface="Palatino Linotype" panose="02040502050505030304" pitchFamily="18" charset="0"/>
                <a:ea typeface="Times New Roman" panose="02020603050405020304" pitchFamily="18" charset="0"/>
                <a:cs typeface="Courier New" panose="02070309020205020404" pitchFamily="49" charset="0"/>
              </a:rPr>
              <a:t>C, for example, the relative rates per hydrogen atom are 1600:82:1. Here, differences in reactivity are so marked as vastly to outweigh probability factors. Hence, </a:t>
            </a:r>
            <a:r>
              <a:rPr lang="en-ZA" dirty="0" err="1">
                <a:latin typeface="Palatino Linotype" panose="02040502050505030304" pitchFamily="18" charset="0"/>
                <a:ea typeface="Times New Roman" panose="02020603050405020304" pitchFamily="18" charset="0"/>
                <a:cs typeface="Courier New" panose="02070309020205020404" pitchFamily="49" charset="0"/>
              </a:rPr>
              <a:t>bromination</a:t>
            </a:r>
            <a:r>
              <a:rPr lang="en-ZA" dirty="0">
                <a:latin typeface="Palatino Linotype" panose="02040502050505030304" pitchFamily="18" charset="0"/>
                <a:ea typeface="Times New Roman" panose="02020603050405020304" pitchFamily="18" charset="0"/>
                <a:cs typeface="Courier New" panose="02070309020205020404" pitchFamily="49" charset="0"/>
              </a:rPr>
              <a:t> gives selective product.</a:t>
            </a:r>
            <a:endParaRPr lang="en-ZA" dirty="0">
              <a:latin typeface="Times New Roman" panose="02020603050405020304" pitchFamily="18" charset="0"/>
              <a:ea typeface="Times New Roman" panose="02020603050405020304" pitchFamily="18" charset="0"/>
            </a:endParaRPr>
          </a:p>
        </p:txBody>
      </p:sp>
      <p:sp>
        <p:nvSpPr>
          <p:cNvPr id="10" name="Rectangle 9">
            <a:extLst>
              <a:ext uri="{FF2B5EF4-FFF2-40B4-BE49-F238E27FC236}">
                <a16:creationId xmlns:a16="http://schemas.microsoft.com/office/drawing/2014/main" id="{F5E442DA-9E90-4CE7-B4B2-370C1BB9498B}"/>
              </a:ext>
            </a:extLst>
          </p:cNvPr>
          <p:cNvSpPr/>
          <p:nvPr/>
        </p:nvSpPr>
        <p:spPr>
          <a:xfrm>
            <a:off x="106252" y="5753921"/>
            <a:ext cx="4704288" cy="646331"/>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Hence, tert-butyl bromide happens to be the</a:t>
            </a: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ZA" dirty="0">
                <a:latin typeface="Palatino Linotype" panose="02040502050505030304" pitchFamily="18" charset="0"/>
                <a:ea typeface="Times New Roman" panose="02020603050405020304" pitchFamily="18" charset="0"/>
                <a:cs typeface="Courier New" panose="02070309020205020404" pitchFamily="49" charset="0"/>
              </a:rPr>
              <a:t> exclusive product (over 99%).</a:t>
            </a:r>
            <a:endParaRPr lang="en-ZA" dirty="0">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a16="http://schemas.microsoft.com/office/drawing/2014/main" id="{CB68D2D0-DF22-475A-AA96-7652E42B2E62}"/>
              </a:ext>
            </a:extLst>
          </p:cNvPr>
          <p:cNvPicPr>
            <a:picLocks noChangeAspect="1"/>
          </p:cNvPicPr>
          <p:nvPr/>
        </p:nvPicPr>
        <p:blipFill>
          <a:blip r:embed="rId8"/>
          <a:stretch>
            <a:fillRect/>
          </a:stretch>
        </p:blipFill>
        <p:spPr>
          <a:xfrm>
            <a:off x="1727984" y="3972334"/>
            <a:ext cx="4465749" cy="886932"/>
          </a:xfrm>
          <a:prstGeom prst="rect">
            <a:avLst/>
          </a:prstGeom>
        </p:spPr>
      </p:pic>
      <p:pic>
        <p:nvPicPr>
          <p:cNvPr id="18" name="Picture 17">
            <a:extLst>
              <a:ext uri="{FF2B5EF4-FFF2-40B4-BE49-F238E27FC236}">
                <a16:creationId xmlns:a16="http://schemas.microsoft.com/office/drawing/2014/main" id="{652C4317-7973-40AC-8AAD-3E576D1B9E25}"/>
              </a:ext>
            </a:extLst>
          </p:cNvPr>
          <p:cNvPicPr>
            <a:picLocks noChangeAspect="1"/>
          </p:cNvPicPr>
          <p:nvPr/>
        </p:nvPicPr>
        <p:blipFill>
          <a:blip r:embed="rId9"/>
          <a:stretch>
            <a:fillRect/>
          </a:stretch>
        </p:blipFill>
        <p:spPr>
          <a:xfrm>
            <a:off x="421818" y="3944477"/>
            <a:ext cx="990600" cy="1904716"/>
          </a:xfrm>
          <a:prstGeom prst="rect">
            <a:avLst/>
          </a:prstGeom>
        </p:spPr>
      </p:pic>
      <p:pic>
        <p:nvPicPr>
          <p:cNvPr id="3" name="Audio 2">
            <a:hlinkClick r:id="" action="ppaction://media"/>
            <a:extLst>
              <a:ext uri="{FF2B5EF4-FFF2-40B4-BE49-F238E27FC236}">
                <a16:creationId xmlns:a16="http://schemas.microsoft.com/office/drawing/2014/main" id="{FF1F7654-C94F-4E45-BE2C-3D790470529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383792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295">
        <p159:morph option="byObject"/>
      </p:transition>
    </mc:Choice>
    <mc:Fallback>
      <p:transition spd="slow" advTm="132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9" name="Rectangle 8">
            <a:extLst>
              <a:ext uri="{FF2B5EF4-FFF2-40B4-BE49-F238E27FC236}">
                <a16:creationId xmlns:a16="http://schemas.microsoft.com/office/drawing/2014/main" id="{54F27A2F-9B4F-47E1-9902-2022630CBB29}"/>
              </a:ext>
            </a:extLst>
          </p:cNvPr>
          <p:cNvSpPr/>
          <p:nvPr/>
        </p:nvSpPr>
        <p:spPr>
          <a:xfrm>
            <a:off x="0" y="343199"/>
            <a:ext cx="9144000" cy="2308324"/>
          </a:xfrm>
          <a:prstGeom prst="rect">
            <a:avLst/>
          </a:prstGeom>
        </p:spPr>
        <p:txBody>
          <a:bodyPr wrap="square">
            <a:spAutoFit/>
          </a:bodyPr>
          <a:lstStyle/>
          <a:p>
            <a:pPr algn="ctr"/>
            <a:r>
              <a:rPr lang="en-GB" b="1" dirty="0"/>
              <a:t>Alkenes </a:t>
            </a:r>
          </a:p>
          <a:p>
            <a:pPr marL="285750" indent="-285750" algn="just">
              <a:buFont typeface="Wingdings" panose="05000000000000000000" pitchFamily="2" charset="2"/>
              <a:buChar char="q"/>
            </a:pPr>
            <a:r>
              <a:rPr lang="en-GB" dirty="0"/>
              <a:t>Alkenes are a class of hydrocarbons</a:t>
            </a:r>
          </a:p>
          <a:p>
            <a:pPr marL="285750" indent="-285750" algn="just">
              <a:buFont typeface="Wingdings" panose="05000000000000000000" pitchFamily="2" charset="2"/>
              <a:buChar char="q"/>
            </a:pPr>
            <a:r>
              <a:rPr lang="en-GB" dirty="0"/>
              <a:t>unsaturated compounds with at least one carbon-to-carbon double bond. </a:t>
            </a:r>
          </a:p>
          <a:p>
            <a:pPr marL="285750" indent="-285750" algn="just">
              <a:buFont typeface="Wingdings" panose="05000000000000000000" pitchFamily="2" charset="2"/>
              <a:buChar char="q"/>
            </a:pPr>
            <a:r>
              <a:rPr lang="en-GB" dirty="0"/>
              <a:t>Described as olefins. </a:t>
            </a:r>
          </a:p>
          <a:p>
            <a:pPr marL="285750" indent="-285750" algn="just">
              <a:buFont typeface="Wingdings" panose="05000000000000000000" pitchFamily="2" charset="2"/>
              <a:buChar char="q"/>
            </a:pPr>
            <a:r>
              <a:rPr lang="en-GB" dirty="0"/>
              <a:t>more reactive than alkanes due to the presence of the double bond.</a:t>
            </a:r>
          </a:p>
          <a:p>
            <a:pPr marL="285750" indent="-285750" algn="just">
              <a:buFont typeface="Wingdings" panose="05000000000000000000" pitchFamily="2" charset="2"/>
              <a:buChar char="q"/>
            </a:pPr>
            <a:r>
              <a:rPr lang="en-GB" dirty="0"/>
              <a:t>molecular formulas of these unsaturated hydrocarbons reflect the multiple bonding of the functional groups:  </a:t>
            </a:r>
          </a:p>
          <a:p>
            <a:pPr algn="ctr"/>
            <a:r>
              <a:rPr lang="en-GB" b="1" dirty="0"/>
              <a:t>CnH2n	</a:t>
            </a:r>
          </a:p>
        </p:txBody>
      </p:sp>
      <p:sp>
        <p:nvSpPr>
          <p:cNvPr id="2" name="Rectangle 1">
            <a:extLst>
              <a:ext uri="{FF2B5EF4-FFF2-40B4-BE49-F238E27FC236}">
                <a16:creationId xmlns:a16="http://schemas.microsoft.com/office/drawing/2014/main" id="{83B761FE-D23F-4769-98A1-2F0D7FDE1B9F}"/>
              </a:ext>
            </a:extLst>
          </p:cNvPr>
          <p:cNvSpPr/>
          <p:nvPr/>
        </p:nvSpPr>
        <p:spPr>
          <a:xfrm>
            <a:off x="-1" y="2490544"/>
            <a:ext cx="9143999" cy="369332"/>
          </a:xfrm>
          <a:prstGeom prst="rect">
            <a:avLst/>
          </a:prstGeom>
        </p:spPr>
        <p:txBody>
          <a:bodyPr wrap="square">
            <a:spAutoFit/>
          </a:bodyPr>
          <a:lstStyle/>
          <a:p>
            <a:pPr algn="just"/>
            <a:r>
              <a:rPr lang="en-GB" dirty="0">
                <a:latin typeface="Palatino Linotype" panose="02040502050505030304" pitchFamily="18" charset="0"/>
              </a:rPr>
              <a:t>Here is a chart containing the systemic name for the first twenty straight chain alkenes.</a:t>
            </a:r>
          </a:p>
        </p:txBody>
      </p:sp>
      <p:sp>
        <p:nvSpPr>
          <p:cNvPr id="12" name="Rectangle 11">
            <a:extLst>
              <a:ext uri="{FF2B5EF4-FFF2-40B4-BE49-F238E27FC236}">
                <a16:creationId xmlns:a16="http://schemas.microsoft.com/office/drawing/2014/main" id="{DFD6DDF1-192D-40DF-903A-A44F09062C8E}"/>
              </a:ext>
            </a:extLst>
          </p:cNvPr>
          <p:cNvSpPr/>
          <p:nvPr/>
        </p:nvSpPr>
        <p:spPr>
          <a:xfrm>
            <a:off x="53119" y="2859876"/>
            <a:ext cx="4572000" cy="2862322"/>
          </a:xfrm>
          <a:prstGeom prst="rect">
            <a:avLst/>
          </a:prstGeom>
        </p:spPr>
        <p:txBody>
          <a:bodyPr>
            <a:spAutoFit/>
          </a:bodyPr>
          <a:lstStyle/>
          <a:p>
            <a:r>
              <a:rPr lang="en-GB" b="1" dirty="0">
                <a:latin typeface="Palatino Linotype" panose="02040502050505030304" pitchFamily="18" charset="0"/>
              </a:rPr>
              <a:t>Name			Molecular formula</a:t>
            </a:r>
          </a:p>
          <a:p>
            <a:r>
              <a:rPr lang="en-GB" dirty="0">
                <a:latin typeface="Palatino Linotype" panose="02040502050505030304" pitchFamily="18" charset="0"/>
              </a:rPr>
              <a:t>Ethene			C2H4</a:t>
            </a:r>
          </a:p>
          <a:p>
            <a:r>
              <a:rPr lang="en-GB" dirty="0">
                <a:latin typeface="Palatino Linotype" panose="02040502050505030304" pitchFamily="18" charset="0"/>
              </a:rPr>
              <a:t>Propene			C3H6</a:t>
            </a:r>
          </a:p>
          <a:p>
            <a:r>
              <a:rPr lang="en-GB" dirty="0">
                <a:latin typeface="Palatino Linotype" panose="02040502050505030304" pitchFamily="18" charset="0"/>
              </a:rPr>
              <a:t>Butene			C4H8</a:t>
            </a:r>
          </a:p>
          <a:p>
            <a:r>
              <a:rPr lang="en-GB" dirty="0">
                <a:latin typeface="Palatino Linotype" panose="02040502050505030304" pitchFamily="18" charset="0"/>
              </a:rPr>
              <a:t> Pentene	 		C5H10</a:t>
            </a:r>
          </a:p>
          <a:p>
            <a:r>
              <a:rPr lang="en-GB" dirty="0">
                <a:latin typeface="Palatino Linotype" panose="02040502050505030304" pitchFamily="18" charset="0"/>
              </a:rPr>
              <a:t> Hexene	 		C6H12</a:t>
            </a:r>
          </a:p>
          <a:p>
            <a:r>
              <a:rPr lang="en-GB" dirty="0">
                <a:latin typeface="Palatino Linotype" panose="02040502050505030304" pitchFamily="18" charset="0"/>
              </a:rPr>
              <a:t> </a:t>
            </a:r>
            <a:r>
              <a:rPr lang="en-GB" dirty="0" err="1">
                <a:latin typeface="Palatino Linotype" panose="02040502050505030304" pitchFamily="18" charset="0"/>
              </a:rPr>
              <a:t>Heptene</a:t>
            </a:r>
            <a:r>
              <a:rPr lang="en-GB" dirty="0">
                <a:latin typeface="Palatino Linotype" panose="02040502050505030304" pitchFamily="18" charset="0"/>
              </a:rPr>
              <a:t>		C7H14</a:t>
            </a:r>
          </a:p>
          <a:p>
            <a:r>
              <a:rPr lang="en-GB" dirty="0">
                <a:latin typeface="Palatino Linotype" panose="02040502050505030304" pitchFamily="18" charset="0"/>
              </a:rPr>
              <a:t> Octene	 		C8H16</a:t>
            </a:r>
          </a:p>
          <a:p>
            <a:r>
              <a:rPr lang="en-GB" dirty="0">
                <a:latin typeface="Palatino Linotype" panose="02040502050505030304" pitchFamily="18" charset="0"/>
              </a:rPr>
              <a:t> Nonene	 		C9H18</a:t>
            </a:r>
          </a:p>
          <a:p>
            <a:r>
              <a:rPr lang="en-GB" dirty="0">
                <a:latin typeface="Palatino Linotype" panose="02040502050505030304" pitchFamily="18" charset="0"/>
              </a:rPr>
              <a:t> </a:t>
            </a:r>
            <a:r>
              <a:rPr lang="en-GB" dirty="0" err="1">
                <a:latin typeface="Palatino Linotype" panose="02040502050505030304" pitchFamily="18" charset="0"/>
              </a:rPr>
              <a:t>Decene</a:t>
            </a:r>
            <a:r>
              <a:rPr lang="en-GB" dirty="0">
                <a:latin typeface="Palatino Linotype" panose="02040502050505030304" pitchFamily="18" charset="0"/>
              </a:rPr>
              <a:t>	 		C10H20</a:t>
            </a:r>
          </a:p>
        </p:txBody>
      </p:sp>
      <p:sp>
        <p:nvSpPr>
          <p:cNvPr id="14" name="Rectangle 13">
            <a:extLst>
              <a:ext uri="{FF2B5EF4-FFF2-40B4-BE49-F238E27FC236}">
                <a16:creationId xmlns:a16="http://schemas.microsoft.com/office/drawing/2014/main" id="{63B12588-1A64-491C-A55C-2690EBDC0E7D}"/>
              </a:ext>
            </a:extLst>
          </p:cNvPr>
          <p:cNvSpPr/>
          <p:nvPr/>
        </p:nvSpPr>
        <p:spPr>
          <a:xfrm>
            <a:off x="4260574" y="2892917"/>
            <a:ext cx="4572000" cy="3139321"/>
          </a:xfrm>
          <a:prstGeom prst="rect">
            <a:avLst/>
          </a:prstGeom>
        </p:spPr>
        <p:txBody>
          <a:bodyPr>
            <a:spAutoFit/>
          </a:bodyPr>
          <a:lstStyle/>
          <a:p>
            <a:r>
              <a:rPr lang="en-GB" dirty="0">
                <a:latin typeface="Palatino Linotype" panose="02040502050505030304" pitchFamily="18" charset="0"/>
              </a:rPr>
              <a:t> </a:t>
            </a:r>
            <a:r>
              <a:rPr lang="en-GB" b="1" dirty="0">
                <a:latin typeface="Palatino Linotype" panose="02040502050505030304" pitchFamily="18" charset="0"/>
              </a:rPr>
              <a:t>Name			Molecular formula</a:t>
            </a:r>
          </a:p>
          <a:p>
            <a:r>
              <a:rPr lang="en-GB" dirty="0" err="1">
                <a:latin typeface="Palatino Linotype" panose="02040502050505030304" pitchFamily="18" charset="0"/>
              </a:rPr>
              <a:t>Undecene</a:t>
            </a:r>
            <a:r>
              <a:rPr lang="en-GB" dirty="0">
                <a:latin typeface="Palatino Linotype" panose="02040502050505030304" pitchFamily="18" charset="0"/>
              </a:rPr>
              <a:t>	 	C11H22</a:t>
            </a:r>
          </a:p>
          <a:p>
            <a:r>
              <a:rPr lang="en-GB" dirty="0">
                <a:latin typeface="Palatino Linotype" panose="02040502050505030304" pitchFamily="18" charset="0"/>
              </a:rPr>
              <a:t> </a:t>
            </a:r>
            <a:r>
              <a:rPr lang="en-GB" dirty="0" err="1">
                <a:latin typeface="Palatino Linotype" panose="02040502050505030304" pitchFamily="18" charset="0"/>
              </a:rPr>
              <a:t>Dodecene</a:t>
            </a:r>
            <a:r>
              <a:rPr lang="en-GB" dirty="0">
                <a:latin typeface="Palatino Linotype" panose="02040502050505030304" pitchFamily="18" charset="0"/>
              </a:rPr>
              <a:t>	 	C12H24</a:t>
            </a:r>
          </a:p>
          <a:p>
            <a:r>
              <a:rPr lang="en-GB" dirty="0">
                <a:latin typeface="Palatino Linotype" panose="02040502050505030304" pitchFamily="18" charset="0"/>
              </a:rPr>
              <a:t> </a:t>
            </a:r>
            <a:r>
              <a:rPr lang="en-GB" dirty="0" err="1">
                <a:latin typeface="Palatino Linotype" panose="02040502050505030304" pitchFamily="18" charset="0"/>
              </a:rPr>
              <a:t>Tridecene</a:t>
            </a:r>
            <a:r>
              <a:rPr lang="en-GB" dirty="0">
                <a:latin typeface="Palatino Linotype" panose="02040502050505030304" pitchFamily="18" charset="0"/>
              </a:rPr>
              <a:t>	 	C13H26</a:t>
            </a:r>
          </a:p>
          <a:p>
            <a:r>
              <a:rPr lang="en-GB" dirty="0">
                <a:latin typeface="Palatino Linotype" panose="02040502050505030304" pitchFamily="18" charset="0"/>
              </a:rPr>
              <a:t> </a:t>
            </a:r>
            <a:r>
              <a:rPr lang="en-GB" dirty="0" err="1">
                <a:latin typeface="Palatino Linotype" panose="02040502050505030304" pitchFamily="18" charset="0"/>
              </a:rPr>
              <a:t>Tetradecene</a:t>
            </a:r>
            <a:r>
              <a:rPr lang="en-GB" dirty="0">
                <a:latin typeface="Palatino Linotype" panose="02040502050505030304" pitchFamily="18" charset="0"/>
              </a:rPr>
              <a:t>	 	C14H28</a:t>
            </a:r>
          </a:p>
          <a:p>
            <a:r>
              <a:rPr lang="en-GB" dirty="0">
                <a:latin typeface="Palatino Linotype" panose="02040502050505030304" pitchFamily="18" charset="0"/>
              </a:rPr>
              <a:t> </a:t>
            </a:r>
            <a:r>
              <a:rPr lang="en-GB" dirty="0" err="1">
                <a:latin typeface="Palatino Linotype" panose="02040502050505030304" pitchFamily="18" charset="0"/>
              </a:rPr>
              <a:t>Pentadecene</a:t>
            </a:r>
            <a:r>
              <a:rPr lang="en-GB" dirty="0">
                <a:latin typeface="Palatino Linotype" panose="02040502050505030304" pitchFamily="18" charset="0"/>
              </a:rPr>
              <a:t>	 	C15H30</a:t>
            </a:r>
          </a:p>
          <a:p>
            <a:r>
              <a:rPr lang="en-GB" dirty="0">
                <a:latin typeface="Palatino Linotype" panose="02040502050505030304" pitchFamily="18" charset="0"/>
              </a:rPr>
              <a:t> </a:t>
            </a:r>
            <a:r>
              <a:rPr lang="en-GB" dirty="0" err="1">
                <a:latin typeface="Palatino Linotype" panose="02040502050505030304" pitchFamily="18" charset="0"/>
              </a:rPr>
              <a:t>Hexadecene</a:t>
            </a:r>
            <a:r>
              <a:rPr lang="en-GB" dirty="0">
                <a:latin typeface="Palatino Linotype" panose="02040502050505030304" pitchFamily="18" charset="0"/>
              </a:rPr>
              <a:t>	 	C16H32</a:t>
            </a:r>
          </a:p>
          <a:p>
            <a:r>
              <a:rPr lang="en-GB" dirty="0" err="1">
                <a:latin typeface="Palatino Linotype" panose="02040502050505030304" pitchFamily="18" charset="0"/>
              </a:rPr>
              <a:t>Heptadecene</a:t>
            </a:r>
            <a:r>
              <a:rPr lang="en-GB" dirty="0">
                <a:latin typeface="Palatino Linotype" panose="02040502050505030304" pitchFamily="18" charset="0"/>
              </a:rPr>
              <a:t>		C17H34</a:t>
            </a:r>
          </a:p>
          <a:p>
            <a:r>
              <a:rPr lang="en-GB" dirty="0">
                <a:latin typeface="Palatino Linotype" panose="02040502050505030304" pitchFamily="18" charset="0"/>
              </a:rPr>
              <a:t> Octadecene		C18H36</a:t>
            </a:r>
          </a:p>
          <a:p>
            <a:r>
              <a:rPr lang="en-GB" dirty="0">
                <a:latin typeface="Palatino Linotype" panose="02040502050505030304" pitchFamily="18" charset="0"/>
              </a:rPr>
              <a:t> Nonadecene	 	C19H38</a:t>
            </a:r>
          </a:p>
          <a:p>
            <a:r>
              <a:rPr lang="en-GB" dirty="0">
                <a:latin typeface="Palatino Linotype" panose="02040502050505030304" pitchFamily="18" charset="0"/>
              </a:rPr>
              <a:t> </a:t>
            </a:r>
            <a:r>
              <a:rPr lang="en-GB" dirty="0" err="1">
                <a:latin typeface="Palatino Linotype" panose="02040502050505030304" pitchFamily="18" charset="0"/>
              </a:rPr>
              <a:t>Eicosene</a:t>
            </a:r>
            <a:r>
              <a:rPr lang="en-GB" dirty="0">
                <a:latin typeface="Palatino Linotype" panose="02040502050505030304" pitchFamily="18" charset="0"/>
              </a:rPr>
              <a:t>	        C20H40</a:t>
            </a:r>
          </a:p>
        </p:txBody>
      </p:sp>
      <p:pic>
        <p:nvPicPr>
          <p:cNvPr id="3" name="Audio 2">
            <a:hlinkClick r:id="" action="ppaction://media"/>
            <a:extLst>
              <a:ext uri="{FF2B5EF4-FFF2-40B4-BE49-F238E27FC236}">
                <a16:creationId xmlns:a16="http://schemas.microsoft.com/office/drawing/2014/main" id="{AA793696-999A-47D5-81C3-D9155609E9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41083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69950">
        <p159:morph option="byObject"/>
      </p:transition>
    </mc:Choice>
    <mc:Fallback>
      <p:transition spd="slow" advTm="1699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06B906D-CFC8-4E89-BB76-3EF45FEAE8F0}"/>
              </a:ext>
            </a:extLst>
          </p:cNvPr>
          <p:cNvGrpSpPr/>
          <p:nvPr/>
        </p:nvGrpSpPr>
        <p:grpSpPr>
          <a:xfrm>
            <a:off x="106251" y="6265224"/>
            <a:ext cx="8931498" cy="624531"/>
            <a:chOff x="106251" y="6119451"/>
            <a:chExt cx="8931498" cy="624531"/>
          </a:xfrm>
        </p:grpSpPr>
        <p:pic>
          <p:nvPicPr>
            <p:cNvPr id="5" name="Picture 4">
              <a:extLst>
                <a:ext uri="{FF2B5EF4-FFF2-40B4-BE49-F238E27FC236}">
                  <a16:creationId xmlns:a16="http://schemas.microsoft.com/office/drawing/2014/main" id="{99598800-651B-491C-9FE6-686761C061DF}"/>
                </a:ext>
              </a:extLst>
            </p:cNvPr>
            <p:cNvPicPr>
              <a:picLocks noChangeAspect="1"/>
            </p:cNvPicPr>
            <p:nvPr/>
          </p:nvPicPr>
          <p:blipFill>
            <a:blip r:embed="rId4"/>
            <a:stretch>
              <a:fillRect/>
            </a:stretch>
          </p:blipFill>
          <p:spPr>
            <a:xfrm>
              <a:off x="106251" y="6159207"/>
              <a:ext cx="5406174" cy="584775"/>
            </a:xfrm>
            <a:prstGeom prst="rect">
              <a:avLst/>
            </a:prstGeom>
          </p:spPr>
        </p:pic>
        <p:sp>
          <p:nvSpPr>
            <p:cNvPr id="6" name="TextBox 5">
              <a:extLst>
                <a:ext uri="{FF2B5EF4-FFF2-40B4-BE49-F238E27FC236}">
                  <a16:creationId xmlns:a16="http://schemas.microsoft.com/office/drawing/2014/main" id="{D5FE7FF1-70C5-400B-9FA1-97B5CCB920C6}"/>
                </a:ext>
              </a:extLst>
            </p:cNvPr>
            <p:cNvSpPr txBox="1"/>
            <p:nvPr/>
          </p:nvSpPr>
          <p:spPr>
            <a:xfrm>
              <a:off x="5512425" y="6119451"/>
              <a:ext cx="3525324"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ZA" sz="3200" b="0" i="0" u="none" strike="noStrike" kern="1200" cap="none" spc="0" normalizeH="0" baseline="0" noProof="0" dirty="0">
                  <a:ln>
                    <a:noFill/>
                  </a:ln>
                  <a:solidFill>
                    <a:srgbClr val="4472C4">
                      <a:lumMod val="75000"/>
                    </a:srgbClr>
                  </a:solidFill>
                  <a:effectLst/>
                  <a:uLnTx/>
                  <a:uFillTx/>
                  <a:latin typeface="Times New Roman" panose="02020603050405020304" pitchFamily="18" charset="0"/>
                  <a:ea typeface="+mn-ea"/>
                  <a:cs typeface="Times New Roman" panose="02020603050405020304" pitchFamily="18" charset="0"/>
                </a:rPr>
                <a:t>Bingham University</a:t>
              </a:r>
            </a:p>
          </p:txBody>
        </p:sp>
      </p:grpSp>
      <p:sp>
        <p:nvSpPr>
          <p:cNvPr id="13" name="TextBox 12">
            <a:extLst>
              <a:ext uri="{FF2B5EF4-FFF2-40B4-BE49-F238E27FC236}">
                <a16:creationId xmlns:a16="http://schemas.microsoft.com/office/drawing/2014/main" id="{AD8BF6F0-0106-432A-A795-B0CA104E31C3}"/>
              </a:ext>
            </a:extLst>
          </p:cNvPr>
          <p:cNvSpPr txBox="1"/>
          <p:nvPr/>
        </p:nvSpPr>
        <p:spPr>
          <a:xfrm>
            <a:off x="5804452" y="2305878"/>
            <a:ext cx="45719" cy="369332"/>
          </a:xfrm>
          <a:prstGeom prst="rect">
            <a:avLst/>
          </a:prstGeom>
          <a:noFill/>
        </p:spPr>
        <p:txBody>
          <a:bodyPr wrap="square" rtlCol="0">
            <a:spAutoFit/>
          </a:bodyPr>
          <a:lstStyle/>
          <a:p>
            <a:endParaRPr lang="en-ZA" dirty="0"/>
          </a:p>
        </p:txBody>
      </p:sp>
      <p:sp>
        <p:nvSpPr>
          <p:cNvPr id="16" name="Rectangle 15">
            <a:extLst>
              <a:ext uri="{FF2B5EF4-FFF2-40B4-BE49-F238E27FC236}">
                <a16:creationId xmlns:a16="http://schemas.microsoft.com/office/drawing/2014/main" id="{61F29D94-6E9A-4420-961F-963B3C386BC4}"/>
              </a:ext>
            </a:extLst>
          </p:cNvPr>
          <p:cNvSpPr/>
          <p:nvPr/>
        </p:nvSpPr>
        <p:spPr>
          <a:xfrm>
            <a:off x="106251" y="528464"/>
            <a:ext cx="9037749" cy="2308324"/>
          </a:xfrm>
          <a:prstGeom prst="rect">
            <a:avLst/>
          </a:prstGeom>
        </p:spPr>
        <p:txBody>
          <a:bodyPr wrap="square">
            <a:spAutoFit/>
          </a:bodyPr>
          <a:lstStyle/>
          <a:p>
            <a:pPr algn="just"/>
            <a:r>
              <a:rPr lang="en-GB" dirty="0" err="1"/>
              <a:t>i</a:t>
            </a:r>
            <a:r>
              <a:rPr lang="en-GB" dirty="0"/>
              <a:t>.	</a:t>
            </a:r>
            <a:r>
              <a:rPr lang="en-GB" b="1" dirty="0"/>
              <a:t>Bonding in the alkenes</a:t>
            </a:r>
          </a:p>
          <a:p>
            <a:pPr algn="just"/>
            <a:r>
              <a:rPr lang="en-GB" dirty="0"/>
              <a:t> The double bond between the carbon atoms is, </a:t>
            </a:r>
          </a:p>
          <a:p>
            <a:pPr marL="285750" indent="-285750" algn="just">
              <a:buFont typeface="Wingdings" panose="05000000000000000000" pitchFamily="2" charset="2"/>
              <a:buChar char="q"/>
            </a:pPr>
            <a:r>
              <a:rPr lang="en-GB" dirty="0"/>
              <a:t>two pairs of shared electrons. </a:t>
            </a:r>
          </a:p>
          <a:p>
            <a:pPr marL="285750" indent="-285750" algn="just">
              <a:buFont typeface="Arial" panose="020B0604020202020204" pitchFamily="34" charset="0"/>
              <a:buChar char="•"/>
            </a:pPr>
            <a:r>
              <a:rPr lang="en-GB" dirty="0"/>
              <a:t>One of the pairs of electrons is held on the line between the two carbon nuclei </a:t>
            </a:r>
          </a:p>
          <a:p>
            <a:pPr marL="285750" indent="-285750" algn="just">
              <a:buFont typeface="Arial" panose="020B0604020202020204" pitchFamily="34" charset="0"/>
              <a:buChar char="•"/>
            </a:pPr>
            <a:r>
              <a:rPr lang="en-GB" dirty="0"/>
              <a:t>the other is held in a molecular orbital above and below the plane of the molecule. </a:t>
            </a:r>
          </a:p>
          <a:p>
            <a:pPr algn="just"/>
            <a:r>
              <a:rPr lang="en-GB" dirty="0"/>
              <a:t> </a:t>
            </a:r>
          </a:p>
          <a:p>
            <a:pPr algn="just"/>
            <a:r>
              <a:rPr lang="en-GB" dirty="0"/>
              <a:t> </a:t>
            </a:r>
          </a:p>
          <a:p>
            <a:pPr algn="just"/>
            <a:r>
              <a:rPr lang="en-GB" dirty="0"/>
              <a:t>	</a:t>
            </a:r>
          </a:p>
        </p:txBody>
      </p:sp>
      <p:pic>
        <p:nvPicPr>
          <p:cNvPr id="20" name="Picture 19">
            <a:extLst>
              <a:ext uri="{FF2B5EF4-FFF2-40B4-BE49-F238E27FC236}">
                <a16:creationId xmlns:a16="http://schemas.microsoft.com/office/drawing/2014/main" id="{05F8D5C8-7400-48E6-B12A-105198EBD35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480187" y="354875"/>
            <a:ext cx="1115060" cy="793750"/>
          </a:xfrm>
          <a:prstGeom prst="rect">
            <a:avLst/>
          </a:prstGeom>
          <a:noFill/>
          <a:ln>
            <a:noFill/>
          </a:ln>
        </p:spPr>
      </p:pic>
      <p:pic>
        <p:nvPicPr>
          <p:cNvPr id="17" name="Picture 16">
            <a:extLst>
              <a:ext uri="{FF2B5EF4-FFF2-40B4-BE49-F238E27FC236}">
                <a16:creationId xmlns:a16="http://schemas.microsoft.com/office/drawing/2014/main" id="{69897E87-1AEB-476F-BDDD-859B468CBD91}"/>
              </a:ext>
            </a:extLst>
          </p:cNvPr>
          <p:cNvPicPr>
            <a:picLocks noChangeAspect="1"/>
          </p:cNvPicPr>
          <p:nvPr/>
        </p:nvPicPr>
        <p:blipFill>
          <a:blip r:embed="rId6"/>
          <a:stretch>
            <a:fillRect/>
          </a:stretch>
        </p:blipFill>
        <p:spPr>
          <a:xfrm>
            <a:off x="3752431" y="1556234"/>
            <a:ext cx="1268078" cy="896190"/>
          </a:xfrm>
          <a:prstGeom prst="rect">
            <a:avLst/>
          </a:prstGeom>
        </p:spPr>
      </p:pic>
      <p:pic>
        <p:nvPicPr>
          <p:cNvPr id="23" name="Picture 22">
            <a:extLst>
              <a:ext uri="{FF2B5EF4-FFF2-40B4-BE49-F238E27FC236}">
                <a16:creationId xmlns:a16="http://schemas.microsoft.com/office/drawing/2014/main" id="{5B218A11-8F70-4D67-8457-BAE5D5D42711}"/>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3265" y="2559429"/>
            <a:ext cx="5566410" cy="1235710"/>
          </a:xfrm>
          <a:prstGeom prst="rect">
            <a:avLst/>
          </a:prstGeom>
          <a:noFill/>
          <a:ln>
            <a:noFill/>
          </a:ln>
        </p:spPr>
      </p:pic>
      <p:sp>
        <p:nvSpPr>
          <p:cNvPr id="24" name="Rectangle 23">
            <a:extLst>
              <a:ext uri="{FF2B5EF4-FFF2-40B4-BE49-F238E27FC236}">
                <a16:creationId xmlns:a16="http://schemas.microsoft.com/office/drawing/2014/main" id="{EB30F76F-5D3E-4181-9AD6-DEBFDBB0B52B}"/>
              </a:ext>
            </a:extLst>
          </p:cNvPr>
          <p:cNvSpPr/>
          <p:nvPr/>
        </p:nvSpPr>
        <p:spPr>
          <a:xfrm>
            <a:off x="0" y="4040352"/>
            <a:ext cx="9144000" cy="2031325"/>
          </a:xfrm>
          <a:prstGeom prst="rect">
            <a:avLst/>
          </a:prstGeom>
        </p:spPr>
        <p:txBody>
          <a:bodyPr wrap="square">
            <a:spAutoFit/>
          </a:bodyPr>
          <a:lstStyle/>
          <a:p>
            <a:pPr marL="285750" indent="-285750" algn="just">
              <a:buFont typeface="Wingdings" panose="05000000000000000000" pitchFamily="2" charset="2"/>
              <a:buChar char="q"/>
            </a:pPr>
            <a:r>
              <a:rPr lang="en-GB" dirty="0">
                <a:latin typeface="Palatino Linotype" panose="02040502050505030304" pitchFamily="18" charset="0"/>
              </a:rPr>
              <a:t>In this diagram, the line between the two carbon atoms represents a normal bond - sort of bond is called a </a:t>
            </a:r>
            <a:r>
              <a:rPr lang="en-GB" b="1" dirty="0">
                <a:latin typeface="Palatino Linotype" panose="02040502050505030304" pitchFamily="18" charset="0"/>
              </a:rPr>
              <a:t>sigma bond.</a:t>
            </a:r>
          </a:p>
          <a:p>
            <a:pPr marL="285750" indent="-285750" algn="just">
              <a:buFont typeface="Wingdings" panose="05000000000000000000" pitchFamily="2" charset="2"/>
              <a:buChar char="q"/>
            </a:pPr>
            <a:r>
              <a:rPr lang="en-GB" dirty="0">
                <a:latin typeface="Palatino Linotype" panose="02040502050505030304" pitchFamily="18" charset="0"/>
              </a:rPr>
              <a:t>The other pair of electrons is found somewhere in the shaded part above and below the plane of the molecule. This bond is called a </a:t>
            </a:r>
            <a:r>
              <a:rPr lang="en-GB" b="1" dirty="0">
                <a:latin typeface="Palatino Linotype" panose="02040502050505030304" pitchFamily="18" charset="0"/>
              </a:rPr>
              <a:t>pi bond</a:t>
            </a:r>
            <a:r>
              <a:rPr lang="en-GB" dirty="0">
                <a:latin typeface="Palatino Linotype" panose="02040502050505030304" pitchFamily="18" charset="0"/>
              </a:rPr>
              <a:t>. </a:t>
            </a:r>
          </a:p>
          <a:p>
            <a:pPr algn="just"/>
            <a:r>
              <a:rPr lang="en-GB" dirty="0">
                <a:latin typeface="Palatino Linotype" panose="02040502050505030304" pitchFamily="18" charset="0"/>
              </a:rPr>
              <a:t>The pi electrons are not as fully under the control of the carbon nuclei as the electrons in the sigma bond and, because they lie exposed above and below the rest of the molecule, they are relatively open to attack .</a:t>
            </a:r>
          </a:p>
        </p:txBody>
      </p:sp>
      <p:pic>
        <p:nvPicPr>
          <p:cNvPr id="2" name="Audio 1">
            <a:hlinkClick r:id="" action="ppaction://media"/>
            <a:extLst>
              <a:ext uri="{FF2B5EF4-FFF2-40B4-BE49-F238E27FC236}">
                <a16:creationId xmlns:a16="http://schemas.microsoft.com/office/drawing/2014/main" id="{A7E3917E-D118-4DC6-9AC5-F65A03297D4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45620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85355">
        <p159:morph option="byObject"/>
      </p:transition>
    </mc:Choice>
    <mc:Fallback>
      <p:transition spd="slow" advTm="1853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38B22F5296D8408922A058877833B5" ma:contentTypeVersion="" ma:contentTypeDescription="Create a new document." ma:contentTypeScope="" ma:versionID="db820d1053999caf0d761b3c47b2e62f">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BDE5E3-5040-4043-80A9-3D999CED07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D0D4608-02CC-4268-82DE-7D0724D89DFB}">
  <ds:schemaRefs>
    <ds:schemaRef ds:uri="http://purl.org/dc/term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B70020E5-35D8-4008-8602-0F22193B1B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CHM 103</Template>
  <TotalTime>59</TotalTime>
  <Words>1136</Words>
  <Application>Microsoft Office PowerPoint</Application>
  <PresentationFormat>On-screen Show (4:3)</PresentationFormat>
  <Paragraphs>143</Paragraphs>
  <Slides>10</Slides>
  <Notes>0</Notes>
  <HiddenSlides>0</HiddenSlides>
  <MMClips>8</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Blackadder ITC</vt:lpstr>
      <vt:lpstr>Calibri</vt:lpstr>
      <vt:lpstr>Calibri Light</vt:lpstr>
      <vt:lpstr>Palatino Linotype</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Western Kentucky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Bamidele Okoli</dc:creator>
  <cp:lastModifiedBy>Bamidele Okoli</cp:lastModifiedBy>
  <cp:revision>2</cp:revision>
  <cp:lastPrinted>2020-05-09T10:30:59Z</cp:lastPrinted>
  <dcterms:created xsi:type="dcterms:W3CDTF">2021-02-02T06:51:46Z</dcterms:created>
  <dcterms:modified xsi:type="dcterms:W3CDTF">2021-02-03T07:53:39Z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0x0101009C38B22F5296D8408922A058877833B5</vt:lpwstr>
  </property>
</Properties>
</file>